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4" r:id="rId1"/>
  </p:sldMasterIdLst>
  <p:sldIdLst>
    <p:sldId id="256" r:id="rId2"/>
    <p:sldId id="257" r:id="rId3"/>
    <p:sldId id="268" r:id="rId4"/>
    <p:sldId id="258" r:id="rId5"/>
    <p:sldId id="267" r:id="rId6"/>
    <p:sldId id="269" r:id="rId7"/>
    <p:sldId id="276" r:id="rId8"/>
    <p:sldId id="278" r:id="rId9"/>
    <p:sldId id="277" r:id="rId10"/>
    <p:sldId id="273" r:id="rId11"/>
    <p:sldId id="274" r:id="rId12"/>
    <p:sldId id="280" r:id="rId13"/>
    <p:sldId id="281" r:id="rId14"/>
    <p:sldId id="279" r:id="rId15"/>
    <p:sldId id="27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D72B8-D318-A4BF-0DB1-61B0C3CD5FC1}" v="2410" dt="2024-01-18T11:36:29.376"/>
    <p1510:client id="{33D500E1-3732-B687-4EF0-BE51C5C4A791}" v="8157" dt="2024-01-17T11:42:10.734"/>
    <p1510:client id="{7D78E1B3-7A1D-4098-A1CB-3F99EAEF31E7}" v="736" dt="2024-01-16T18:31:29.806"/>
    <p1510:client id="{ED04C17A-47CD-126C-925C-049759B04515}" v="315" dt="2024-01-16T11:53:02.6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76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dirty="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76261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F7E3A-B166-407D-9866-32884E7D5B37}" type="datetimeFigureOut">
              <a:rPr lang="en-US" dirty="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91344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dirty="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3666250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81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B4D41-86C1-4908-B66A-0B50CEB3BF29}" type="datetimeFigureOut">
              <a:rPr lang="en-US" dirty="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561923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426E2C-56C1-4E0D-A793-0088A7FDD37E}" type="datetimeFigureOut">
              <a:rPr lang="en-US" dirty="0"/>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26921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1710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1/18/2024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358393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1/18/2024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20668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74779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1/18/2024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269595"/>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kids.nationalgeographic.com/nature/habitats/article/mountain" TargetMode="External"/><Relationship Id="rId3" Type="http://schemas.openxmlformats.org/officeDocument/2006/relationships/hyperlink" Target="https://www.lukecollinsphotography.com/should-you-watermark-images/" TargetMode="External"/><Relationship Id="rId7" Type="http://schemas.openxmlformats.org/officeDocument/2006/relationships/hyperlink" Target="https://www.youtube.com/watch?v=TWEXCYQKyDc" TargetMode="External"/><Relationship Id="rId2" Type="http://schemas.openxmlformats.org/officeDocument/2006/relationships/hyperlink" Target="https://cve.mitre.org/cgi-bin/cvekey.cgi?keyword=steganography" TargetMode="External"/><Relationship Id="rId1" Type="http://schemas.openxmlformats.org/officeDocument/2006/relationships/slideLayout" Target="../slideLayouts/slideLayout2.xml"/><Relationship Id="rId6" Type="http://schemas.openxmlformats.org/officeDocument/2006/relationships/hyperlink" Target="https://www.wired.com/story/steganography-hacker-lexicon/" TargetMode="External"/><Relationship Id="rId5" Type="http://schemas.openxmlformats.org/officeDocument/2006/relationships/hyperlink" Target="https://en.wikipedia.org/wiki/Steganography" TargetMode="External"/><Relationship Id="rId4" Type="http://schemas.openxmlformats.org/officeDocument/2006/relationships/hyperlink" Target="https://fooplugins.com/should-you-watermark-imag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FF6F-7C0D-CDD5-7772-15BE9A7BC766}"/>
              </a:ext>
            </a:extLst>
          </p:cNvPr>
          <p:cNvSpPr>
            <a:spLocks noGrp="1"/>
          </p:cNvSpPr>
          <p:nvPr>
            <p:ph type="ctrTitle"/>
          </p:nvPr>
        </p:nvSpPr>
        <p:spPr>
          <a:xfrm>
            <a:off x="1700044" y="3178911"/>
            <a:ext cx="8791575" cy="1175896"/>
          </a:xfrm>
        </p:spPr>
        <p:txBody>
          <a:bodyPr>
            <a:normAutofit/>
          </a:bodyPr>
          <a:lstStyle/>
          <a:p>
            <a:pPr algn="ctr"/>
            <a:r>
              <a:rPr lang="en-GB" sz="3200" b="1" i="1" u="none" strike="noStrike">
                <a:solidFill>
                  <a:srgbClr val="000000"/>
                </a:solidFill>
                <a:effectLst/>
                <a:latin typeface="Times New Roman"/>
                <a:cs typeface="Times New Roman"/>
              </a:rPr>
              <a:t>An analysis of </a:t>
            </a:r>
            <a:r>
              <a:rPr lang="en-GB" sz="3200" b="1" i="1">
                <a:solidFill>
                  <a:srgbClr val="000000"/>
                </a:solidFill>
                <a:latin typeface="Times New Roman"/>
                <a:cs typeface="Times New Roman"/>
              </a:rPr>
              <a:t>Digital</a:t>
            </a:r>
            <a:r>
              <a:rPr lang="en-GB" sz="3200" b="1" i="1" u="none" strike="noStrike">
                <a:solidFill>
                  <a:srgbClr val="000000"/>
                </a:solidFill>
                <a:effectLst/>
                <a:latin typeface="Times New Roman"/>
                <a:cs typeface="Times New Roman"/>
              </a:rPr>
              <a:t> Steganography for Image Watermarking</a:t>
            </a:r>
            <a:endParaRPr lang="en-US" sz="3200" b="1">
              <a:latin typeface="Times New Roman"/>
              <a:cs typeface="Times New Roman"/>
            </a:endParaRPr>
          </a:p>
        </p:txBody>
      </p:sp>
      <p:sp>
        <p:nvSpPr>
          <p:cNvPr id="3" name="Content Placeholder 2">
            <a:extLst>
              <a:ext uri="{FF2B5EF4-FFF2-40B4-BE49-F238E27FC236}">
                <a16:creationId xmlns:a16="http://schemas.microsoft.com/office/drawing/2014/main" id="{6B43797E-617C-99A0-4C18-8CBD43B46592}"/>
              </a:ext>
            </a:extLst>
          </p:cNvPr>
          <p:cNvSpPr>
            <a:spLocks noGrp="1"/>
          </p:cNvSpPr>
          <p:nvPr/>
        </p:nvSpPr>
        <p:spPr>
          <a:xfrm>
            <a:off x="1141413" y="4457247"/>
            <a:ext cx="9905999" cy="1025856"/>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GB" sz="1000" b="1">
                <a:solidFill>
                  <a:srgbClr val="262626"/>
                </a:solidFill>
                <a:latin typeface="Times New Roman"/>
                <a:ea typeface="Calibri" panose="020F0502020204030204"/>
                <a:cs typeface="Arial"/>
              </a:rPr>
              <a:t>Authors</a:t>
            </a:r>
          </a:p>
          <a:p>
            <a:pPr>
              <a:lnSpc>
                <a:spcPct val="100000"/>
              </a:lnSpc>
              <a:spcBef>
                <a:spcPts val="200"/>
              </a:spcBef>
              <a:buChar char="-"/>
            </a:pPr>
            <a:r>
              <a:rPr lang="en-GB" sz="1000">
                <a:solidFill>
                  <a:srgbClr val="262626"/>
                </a:solidFill>
                <a:latin typeface="Times New Roman"/>
                <a:ea typeface="Calibri" panose="020F0502020204030204"/>
                <a:cs typeface="Arial"/>
              </a:rPr>
              <a:t>Cosmin Colceru</a:t>
            </a:r>
            <a:endParaRPr lang="en-GB" sz="1000">
              <a:ea typeface="Calibri"/>
              <a:cs typeface="Calibri"/>
            </a:endParaRPr>
          </a:p>
          <a:p>
            <a:pPr>
              <a:lnSpc>
                <a:spcPct val="100000"/>
              </a:lnSpc>
              <a:spcBef>
                <a:spcPts val="200"/>
              </a:spcBef>
              <a:buChar char="-"/>
            </a:pPr>
            <a:r>
              <a:rPr lang="en-GB" sz="1000">
                <a:solidFill>
                  <a:srgbClr val="262626"/>
                </a:solidFill>
                <a:latin typeface="Times New Roman"/>
                <a:ea typeface="Calibri" panose="020F0502020204030204"/>
                <a:cs typeface="Arial"/>
              </a:rPr>
              <a:t>Toma Nadu</a:t>
            </a:r>
          </a:p>
          <a:p>
            <a:pPr>
              <a:lnSpc>
                <a:spcPct val="100000"/>
              </a:lnSpc>
              <a:spcBef>
                <a:spcPts val="200"/>
              </a:spcBef>
              <a:buChar char="-"/>
            </a:pPr>
            <a:r>
              <a:rPr lang="en-GB" sz="1000">
                <a:solidFill>
                  <a:srgbClr val="262626"/>
                </a:solidFill>
                <a:latin typeface="Times New Roman"/>
                <a:ea typeface="Calibri" panose="020F0502020204030204"/>
                <a:cs typeface="Arial"/>
              </a:rPr>
              <a:t>Cristina Andreea Antonescu</a:t>
            </a:r>
          </a:p>
          <a:p>
            <a:pPr>
              <a:lnSpc>
                <a:spcPct val="100000"/>
              </a:lnSpc>
              <a:spcBef>
                <a:spcPts val="200"/>
              </a:spcBef>
              <a:buChar char="-"/>
            </a:pPr>
            <a:r>
              <a:rPr lang="en-GB" sz="1000">
                <a:solidFill>
                  <a:srgbClr val="262626"/>
                </a:solidFill>
                <a:latin typeface="Times New Roman"/>
                <a:ea typeface="Calibri" panose="020F0502020204030204"/>
                <a:cs typeface="Arial"/>
              </a:rPr>
              <a:t>Răzvan Adrian Filip</a:t>
            </a:r>
          </a:p>
        </p:txBody>
      </p:sp>
    </p:spTree>
    <p:extLst>
      <p:ext uri="{BB962C8B-B14F-4D97-AF65-F5344CB8AC3E}">
        <p14:creationId xmlns:p14="http://schemas.microsoft.com/office/powerpoint/2010/main" val="253639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F1BB0-4C3D-6AB9-747B-2E8C11AB6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CA688-5BB6-3B57-8895-057C074455C2}"/>
              </a:ext>
            </a:extLst>
          </p:cNvPr>
          <p:cNvSpPr>
            <a:spLocks noGrp="1"/>
          </p:cNvSpPr>
          <p:nvPr>
            <p:ph type="title"/>
          </p:nvPr>
        </p:nvSpPr>
        <p:spPr>
          <a:xfrm>
            <a:off x="1141413" y="250656"/>
            <a:ext cx="9905998" cy="1478570"/>
          </a:xfrm>
        </p:spPr>
        <p:txBody>
          <a:bodyPr>
            <a:normAutofit/>
          </a:bodyPr>
          <a:lstStyle/>
          <a:p>
            <a:r>
              <a:rPr lang="en-RO" sz="2800" b="1">
                <a:latin typeface="Times New Roman"/>
                <a:cs typeface="Times New Roman"/>
              </a:rPr>
              <a:t>Libraries and Packages</a:t>
            </a:r>
            <a:endParaRPr lang="en-US"/>
          </a:p>
        </p:txBody>
      </p:sp>
      <p:sp>
        <p:nvSpPr>
          <p:cNvPr id="3" name="Content Placeholder 2">
            <a:extLst>
              <a:ext uri="{FF2B5EF4-FFF2-40B4-BE49-F238E27FC236}">
                <a16:creationId xmlns:a16="http://schemas.microsoft.com/office/drawing/2014/main" id="{72FE6C46-B69F-0E03-0FD1-B86252898EB0}"/>
              </a:ext>
            </a:extLst>
          </p:cNvPr>
          <p:cNvSpPr>
            <a:spLocks noGrp="1"/>
          </p:cNvSpPr>
          <p:nvPr>
            <p:ph idx="1"/>
          </p:nvPr>
        </p:nvSpPr>
        <p:spPr>
          <a:xfrm>
            <a:off x="1141413" y="1760939"/>
            <a:ext cx="9905999" cy="4249703"/>
          </a:xfrm>
        </p:spPr>
        <p:txBody>
          <a:bodyPr vert="horz" lIns="0" tIns="45720" rIns="0" bIns="45720" rtlCol="0" anchor="t">
            <a:normAutofit/>
          </a:bodyPr>
          <a:lstStyle/>
          <a:p>
            <a:pPr>
              <a:buChar char="-"/>
            </a:pPr>
            <a:r>
              <a:rPr lang="en-GB" sz="1400">
                <a:solidFill>
                  <a:schemeClr val="tx1"/>
                </a:solidFill>
                <a:latin typeface="Times New Roman"/>
                <a:cs typeface="Times New Roman"/>
              </a:rPr>
              <a:t>OpenCV (</a:t>
            </a:r>
            <a:r>
              <a:rPr lang="en-GB" sz="1200">
                <a:solidFill>
                  <a:schemeClr val="tx1">
                    <a:lumMod val="85000"/>
                    <a:lumOff val="15000"/>
                  </a:schemeClr>
                </a:solidFill>
                <a:latin typeface="Times New Roman"/>
                <a:ea typeface="+mn-lt"/>
                <a:cs typeface="+mn-lt"/>
              </a:rPr>
              <a:t>https://pypi.org/project/opencv-python/</a:t>
            </a:r>
            <a:r>
              <a:rPr lang="en-GB" sz="1400">
                <a:solidFill>
                  <a:schemeClr val="tx1"/>
                </a:solidFill>
                <a:latin typeface="Times New Roman"/>
                <a:cs typeface="Times New Roman"/>
              </a:rPr>
              <a:t>) – reading and writing PNG files</a:t>
            </a:r>
          </a:p>
          <a:p>
            <a:pPr>
              <a:buChar char="-"/>
            </a:pPr>
            <a:r>
              <a:rPr lang="en-GB" sz="1400" err="1">
                <a:solidFill>
                  <a:schemeClr val="tx1">
                    <a:lumMod val="85000"/>
                    <a:lumOff val="15000"/>
                  </a:schemeClr>
                </a:solidFill>
                <a:latin typeface="Times New Roman"/>
                <a:cs typeface="Arial"/>
              </a:rPr>
              <a:t>jpeglib</a:t>
            </a:r>
            <a:r>
              <a:rPr lang="en-GB" sz="1400">
                <a:solidFill>
                  <a:schemeClr val="tx1">
                    <a:lumMod val="85000"/>
                    <a:lumOff val="15000"/>
                  </a:schemeClr>
                </a:solidFill>
                <a:latin typeface="Times New Roman"/>
                <a:cs typeface="Arial"/>
              </a:rPr>
              <a:t> (</a:t>
            </a:r>
            <a:r>
              <a:rPr lang="en-GB" sz="1200">
                <a:solidFill>
                  <a:schemeClr val="tx1">
                    <a:lumMod val="85000"/>
                    <a:lumOff val="15000"/>
                  </a:schemeClr>
                </a:solidFill>
                <a:latin typeface="Times New Roman"/>
                <a:ea typeface="+mn-lt"/>
                <a:cs typeface="+mn-lt"/>
              </a:rPr>
              <a:t>https://pypi.org/project/jpeglib/</a:t>
            </a:r>
            <a:r>
              <a:rPr lang="en-GB" sz="1400">
                <a:solidFill>
                  <a:schemeClr val="tx1">
                    <a:lumMod val="85000"/>
                    <a:lumOff val="15000"/>
                  </a:schemeClr>
                </a:solidFill>
                <a:latin typeface="Times New Roman"/>
                <a:cs typeface="Arial"/>
              </a:rPr>
              <a:t>) – lots of libraries allow reading JPEG images; the problem is that almost all of them do so by decoding the file back to pixel values; this means that the IDCT is applied, which introduces precision errors; if we were to apply DCT on the decoded pixels, embed the steganographic content, and apply IDCT do obtain the new pixel values, it is very likely that the bits we inserted would change ever so slightly; finally, applying DCT again, to write the image to disk would introduce yet another step where precision errors might occur; and that's before taking into account that different implementations of DCT and IDCT may produce different results; even on very similar systems (same hardware, same OS, same JPEG libraries), there is a chance that decoded pixel values will be different; that's why we only needed a package which would simply decode the Huffman code, and place the DCT blocks into a numpy array</a:t>
            </a:r>
          </a:p>
          <a:p>
            <a:pPr>
              <a:buChar char="-"/>
            </a:pPr>
            <a:r>
              <a:rPr lang="en-GB" sz="1400">
                <a:solidFill>
                  <a:schemeClr val="tx1">
                    <a:lumMod val="85000"/>
                    <a:lumOff val="15000"/>
                  </a:schemeClr>
                </a:solidFill>
                <a:latin typeface="Times New Roman"/>
                <a:cs typeface="Times New Roman"/>
              </a:rPr>
              <a:t>bitarray (</a:t>
            </a:r>
            <a:r>
              <a:rPr lang="en-GB" sz="1200">
                <a:solidFill>
                  <a:schemeClr val="tx1">
                    <a:lumMod val="85000"/>
                    <a:lumOff val="15000"/>
                  </a:schemeClr>
                </a:solidFill>
                <a:latin typeface="Times New Roman"/>
                <a:ea typeface="+mn-lt"/>
                <a:cs typeface="+mn-lt"/>
              </a:rPr>
              <a:t>https://pypi.org/project/bitarray/</a:t>
            </a:r>
            <a:r>
              <a:rPr lang="en-GB" sz="1400">
                <a:solidFill>
                  <a:schemeClr val="tx1">
                    <a:lumMod val="85000"/>
                    <a:lumOff val="15000"/>
                  </a:schemeClr>
                </a:solidFill>
                <a:latin typeface="Times New Roman"/>
                <a:cs typeface="Times New Roman"/>
              </a:rPr>
              <a:t>) – manipulation of data at the bit level, not the byte level (which python supports); useful when embedding and when extracting data, as each bit, or couple of bits have to be used individually</a:t>
            </a:r>
            <a:endParaRPr lang="en-GB" sz="1400">
              <a:solidFill>
                <a:schemeClr val="tx1">
                  <a:lumMod val="85000"/>
                  <a:lumOff val="15000"/>
                </a:schemeClr>
              </a:solidFill>
              <a:latin typeface="Times New Roman"/>
              <a:cs typeface="Calibri" panose="020F0502020204030204"/>
            </a:endParaRPr>
          </a:p>
          <a:p>
            <a:pPr>
              <a:buChar char="-"/>
            </a:pPr>
            <a:r>
              <a:rPr lang="en-GB" sz="1400">
                <a:solidFill>
                  <a:schemeClr val="tx1">
                    <a:lumMod val="85000"/>
                    <a:lumOff val="15000"/>
                  </a:schemeClr>
                </a:solidFill>
                <a:latin typeface="Times New Roman"/>
                <a:cs typeface="Arial"/>
              </a:rPr>
              <a:t>piexif (</a:t>
            </a:r>
            <a:r>
              <a:rPr lang="en-GB" sz="1200">
                <a:solidFill>
                  <a:schemeClr val="tx1">
                    <a:lumMod val="85000"/>
                    <a:lumOff val="15000"/>
                  </a:schemeClr>
                </a:solidFill>
                <a:latin typeface="Times New Roman"/>
                <a:ea typeface="+mn-lt"/>
                <a:cs typeface="+mn-lt"/>
              </a:rPr>
              <a:t>https://pypi.org/project/piexif/</a:t>
            </a:r>
            <a:r>
              <a:rPr lang="en-GB" sz="1400">
                <a:solidFill>
                  <a:schemeClr val="tx1">
                    <a:lumMod val="85000"/>
                    <a:lumOff val="15000"/>
                  </a:schemeClr>
                </a:solidFill>
                <a:latin typeface="Times New Roman"/>
                <a:cs typeface="Arial"/>
              </a:rPr>
              <a:t>) – hiding various parameters (size of embedded data, perceptibility value) into EXIF metadata, for subsequent extraction</a:t>
            </a:r>
            <a:endParaRPr lang="en-GB" sz="1400">
              <a:solidFill>
                <a:schemeClr val="tx1">
                  <a:lumMod val="85000"/>
                  <a:lumOff val="15000"/>
                </a:schemeClr>
              </a:solidFill>
              <a:latin typeface="Times New Roman"/>
              <a:cs typeface="Calibri" panose="020F0502020204030204"/>
            </a:endParaRPr>
          </a:p>
          <a:p>
            <a:pPr>
              <a:buChar char="-"/>
            </a:pPr>
            <a:endParaRPr lang="en-GB" sz="1050">
              <a:solidFill>
                <a:srgbClr val="404040"/>
              </a:solidFill>
              <a:latin typeface="Times New Roman"/>
              <a:cs typeface="Times New Roman"/>
            </a:endParaRPr>
          </a:p>
        </p:txBody>
      </p:sp>
    </p:spTree>
    <p:extLst>
      <p:ext uri="{BB962C8B-B14F-4D97-AF65-F5344CB8AC3E}">
        <p14:creationId xmlns:p14="http://schemas.microsoft.com/office/powerpoint/2010/main" val="1845925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D65F9-23C9-0978-E7FF-0130FFF740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506A6-6AC2-9834-793D-D7A0934D4F36}"/>
              </a:ext>
            </a:extLst>
          </p:cNvPr>
          <p:cNvSpPr>
            <a:spLocks noGrp="1"/>
          </p:cNvSpPr>
          <p:nvPr>
            <p:ph type="title"/>
          </p:nvPr>
        </p:nvSpPr>
        <p:spPr>
          <a:xfrm>
            <a:off x="1141413" y="250656"/>
            <a:ext cx="9905998" cy="1478570"/>
          </a:xfrm>
        </p:spPr>
        <p:txBody>
          <a:bodyPr>
            <a:normAutofit/>
          </a:bodyPr>
          <a:lstStyle/>
          <a:p>
            <a:r>
              <a:rPr lang="en-RO" sz="2800" b="1">
                <a:latin typeface="Times New Roman"/>
                <a:cs typeface="Times New Roman"/>
              </a:rPr>
              <a:t>Results</a:t>
            </a:r>
            <a:endParaRPr lang="en-US"/>
          </a:p>
        </p:txBody>
      </p:sp>
      <p:sp>
        <p:nvSpPr>
          <p:cNvPr id="3" name="Content Placeholder 2">
            <a:extLst>
              <a:ext uri="{FF2B5EF4-FFF2-40B4-BE49-F238E27FC236}">
                <a16:creationId xmlns:a16="http://schemas.microsoft.com/office/drawing/2014/main" id="{813CDD7A-09F6-E53E-ADB3-430940E96D93}"/>
              </a:ext>
            </a:extLst>
          </p:cNvPr>
          <p:cNvSpPr>
            <a:spLocks noGrp="1"/>
          </p:cNvSpPr>
          <p:nvPr>
            <p:ph idx="1"/>
          </p:nvPr>
        </p:nvSpPr>
        <p:spPr>
          <a:xfrm>
            <a:off x="1141413" y="1760939"/>
            <a:ext cx="9905999" cy="4249703"/>
          </a:xfrm>
        </p:spPr>
        <p:txBody>
          <a:bodyPr vert="horz" lIns="0" tIns="45720" rIns="0" bIns="45720" rtlCol="0" anchor="t">
            <a:normAutofit/>
          </a:bodyPr>
          <a:lstStyle/>
          <a:p>
            <a:pPr marL="0" indent="0">
              <a:buNone/>
            </a:pPr>
            <a:r>
              <a:rPr lang="en-GB" sz="1200" dirty="0">
                <a:latin typeface="Times New Roman"/>
                <a:cs typeface="Times New Roman"/>
              </a:rPr>
              <a:t> We expect both LSB and DCT related techniques to be resilient to reasonable amounts of cropping. One potential issue when embedding a plaintext watermark in an image is that an adversary who knows the precise method of embedding can forge the watermark to their own liking. An example of such a watermark might be:</a:t>
            </a:r>
          </a:p>
          <a:p>
            <a:pPr marL="0" indent="0">
              <a:buNone/>
            </a:pPr>
            <a:r>
              <a:rPr lang="en-GB" sz="1200" dirty="0">
                <a:latin typeface="Times New Roman"/>
                <a:cs typeface="Times New Roman"/>
              </a:rPr>
              <a:t>  "</a:t>
            </a:r>
            <a:r>
              <a:rPr lang="en-GB" sz="1200" i="1" dirty="0">
                <a:latin typeface="Times New Roman"/>
                <a:ea typeface="+mn-lt"/>
                <a:cs typeface="+mn-lt"/>
              </a:rPr>
              <a:t>This is the property of John Smith. This specific copy was given only to Alice and Bob</a:t>
            </a:r>
            <a:r>
              <a:rPr lang="en-GB" sz="1200" i="1" dirty="0">
                <a:latin typeface="Times New Roman"/>
                <a:ea typeface="Calibri"/>
                <a:cs typeface="Calibri"/>
              </a:rPr>
              <a:t>.</a:t>
            </a:r>
            <a:r>
              <a:rPr lang="en-GB" sz="1200" dirty="0">
                <a:latin typeface="Times New Roman"/>
                <a:cs typeface="Times New Roman"/>
              </a:rPr>
              <a:t>"</a:t>
            </a:r>
          </a:p>
          <a:p>
            <a:pPr marL="0" indent="0">
              <a:buNone/>
            </a:pPr>
            <a:r>
              <a:rPr lang="en-GB" sz="1200" dirty="0">
                <a:latin typeface="Times New Roman"/>
                <a:cs typeface="Times New Roman"/>
              </a:rPr>
              <a:t> Of course, given the method of embedding, one can then simply modify this watermark to:</a:t>
            </a:r>
          </a:p>
          <a:p>
            <a:pPr marL="0" indent="0">
              <a:buNone/>
            </a:pPr>
            <a:r>
              <a:rPr lang="en-GB" sz="1200" dirty="0">
                <a:latin typeface="Times New Roman"/>
                <a:cs typeface="Times New Roman"/>
              </a:rPr>
              <a:t> "</a:t>
            </a:r>
            <a:r>
              <a:rPr lang="en-GB" sz="1200" i="1" dirty="0">
                <a:latin typeface="Times New Roman"/>
                <a:ea typeface="+mn-lt"/>
                <a:cs typeface="+mn-lt"/>
              </a:rPr>
              <a:t>This is the property of Alice. This specific copy was given only to Bob</a:t>
            </a:r>
            <a:r>
              <a:rPr lang="en-GB" sz="1200" i="1" dirty="0">
                <a:latin typeface="Times New Roman"/>
                <a:ea typeface="Calibri"/>
                <a:cs typeface="Calibri"/>
              </a:rPr>
              <a:t>.</a:t>
            </a:r>
            <a:r>
              <a:rPr lang="en-GB" sz="1200" dirty="0">
                <a:latin typeface="Times New Roman"/>
                <a:cs typeface="Times New Roman"/>
              </a:rPr>
              <a:t>"</a:t>
            </a:r>
          </a:p>
          <a:p>
            <a:pPr marL="0" indent="0">
              <a:buNone/>
            </a:pPr>
            <a:r>
              <a:rPr lang="en-GB" sz="1200" dirty="0">
                <a:latin typeface="Times New Roman"/>
                <a:cs typeface="Times New Roman"/>
              </a:rPr>
              <a:t> Using some encryption scheme can alleviate this problem. Encrypted embedded data is good practice, regardless of its nature. </a:t>
            </a:r>
          </a:p>
          <a:p>
            <a:pPr marL="0" indent="0">
              <a:buNone/>
            </a:pPr>
            <a:r>
              <a:rPr lang="en-GB" sz="1200" dirty="0">
                <a:latin typeface="Times New Roman"/>
                <a:cs typeface="Times New Roman"/>
              </a:rPr>
              <a:t> For detection purposes, we will both implement our own techniques, and use open-source tools, such as:</a:t>
            </a:r>
          </a:p>
          <a:p>
            <a:pPr marL="171450" indent="-171450">
              <a:buChar char="-"/>
            </a:pPr>
            <a:r>
              <a:rPr lang="en-GB" sz="1200" dirty="0" err="1">
                <a:latin typeface="Times New Roman"/>
                <a:cs typeface="Times New Roman"/>
              </a:rPr>
              <a:t>stegoVeritas</a:t>
            </a:r>
            <a:r>
              <a:rPr lang="en-GB" sz="1200" dirty="0">
                <a:latin typeface="Times New Roman"/>
                <a:cs typeface="Times New Roman"/>
              </a:rPr>
              <a:t> (works on both JPEGs and PNGs)</a:t>
            </a:r>
          </a:p>
          <a:p>
            <a:pPr marL="171450" indent="-171450">
              <a:buChar char="-"/>
            </a:pPr>
            <a:r>
              <a:rPr lang="en-GB" sz="1200" dirty="0" err="1">
                <a:latin typeface="Times New Roman"/>
                <a:cs typeface="Times New Roman"/>
              </a:rPr>
              <a:t>zsteg</a:t>
            </a:r>
            <a:r>
              <a:rPr lang="en-GB" sz="1200" dirty="0">
                <a:latin typeface="Times New Roman"/>
                <a:cs typeface="Times New Roman"/>
              </a:rPr>
              <a:t> (works on PNGs)</a:t>
            </a:r>
          </a:p>
          <a:p>
            <a:pPr marL="171450" indent="-171450">
              <a:buChar char="-"/>
            </a:pPr>
            <a:r>
              <a:rPr lang="en-GB" sz="1200" dirty="0" err="1">
                <a:latin typeface="Times New Roman"/>
                <a:cs typeface="Times New Roman"/>
              </a:rPr>
              <a:t>stegdetect</a:t>
            </a:r>
            <a:r>
              <a:rPr lang="en-GB" sz="1200" dirty="0">
                <a:latin typeface="Times New Roman"/>
                <a:cs typeface="Times New Roman"/>
              </a:rPr>
              <a:t> (works on JPEGs)</a:t>
            </a:r>
          </a:p>
          <a:p>
            <a:pPr marL="171450" indent="-171450">
              <a:buChar char="-"/>
            </a:pPr>
            <a:r>
              <a:rPr lang="en-GB" sz="1200" dirty="0" err="1">
                <a:latin typeface="Times New Roman"/>
                <a:cs typeface="Times New Roman"/>
              </a:rPr>
              <a:t>stegbreak</a:t>
            </a:r>
            <a:r>
              <a:rPr lang="en-GB" sz="1200" dirty="0">
                <a:latin typeface="Times New Roman"/>
                <a:cs typeface="Times New Roman"/>
              </a:rPr>
              <a:t> (works on JPEGs)</a:t>
            </a:r>
          </a:p>
          <a:p>
            <a:pPr marL="171450" indent="-171450">
              <a:buChar char="-"/>
            </a:pPr>
            <a:endParaRPr lang="en-GB" sz="1200" dirty="0">
              <a:latin typeface="Times New Roman"/>
              <a:cs typeface="Times New Roman"/>
            </a:endParaRPr>
          </a:p>
        </p:txBody>
      </p:sp>
    </p:spTree>
    <p:extLst>
      <p:ext uri="{BB962C8B-B14F-4D97-AF65-F5344CB8AC3E}">
        <p14:creationId xmlns:p14="http://schemas.microsoft.com/office/powerpoint/2010/main" val="1247647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347E6-6C7C-E71C-F506-F4D286AA84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5CA86C-72DF-7241-F7F6-8673A6CB4468}"/>
              </a:ext>
            </a:extLst>
          </p:cNvPr>
          <p:cNvSpPr>
            <a:spLocks noGrp="1"/>
          </p:cNvSpPr>
          <p:nvPr>
            <p:ph type="title"/>
          </p:nvPr>
        </p:nvSpPr>
        <p:spPr>
          <a:xfrm>
            <a:off x="1141413" y="250656"/>
            <a:ext cx="9905998" cy="1478570"/>
          </a:xfrm>
        </p:spPr>
        <p:txBody>
          <a:bodyPr>
            <a:normAutofit/>
          </a:bodyPr>
          <a:lstStyle/>
          <a:p>
            <a:r>
              <a:rPr lang="en-RO" sz="2800" b="1">
                <a:latin typeface="Times New Roman"/>
                <a:cs typeface="Times New Roman"/>
              </a:rPr>
              <a:t>JSTEG</a:t>
            </a:r>
            <a:endParaRPr lang="en-US"/>
          </a:p>
        </p:txBody>
      </p:sp>
      <p:sp>
        <p:nvSpPr>
          <p:cNvPr id="3" name="Content Placeholder 2">
            <a:extLst>
              <a:ext uri="{FF2B5EF4-FFF2-40B4-BE49-F238E27FC236}">
                <a16:creationId xmlns:a16="http://schemas.microsoft.com/office/drawing/2014/main" id="{64029A70-CDD4-BA1B-FABF-15D19D0CBBF5}"/>
              </a:ext>
            </a:extLst>
          </p:cNvPr>
          <p:cNvSpPr>
            <a:spLocks noGrp="1"/>
          </p:cNvSpPr>
          <p:nvPr>
            <p:ph idx="1"/>
          </p:nvPr>
        </p:nvSpPr>
        <p:spPr>
          <a:xfrm>
            <a:off x="1141413" y="1760939"/>
            <a:ext cx="9905999" cy="426452"/>
          </a:xfrm>
        </p:spPr>
        <p:txBody>
          <a:bodyPr vert="horz" lIns="0" tIns="45720" rIns="0" bIns="45720" rtlCol="0" anchor="t">
            <a:normAutofit/>
          </a:bodyPr>
          <a:lstStyle/>
          <a:p>
            <a:pPr marL="0" indent="0">
              <a:buNone/>
            </a:pPr>
            <a:r>
              <a:rPr lang="en-GB" sz="1200" dirty="0">
                <a:latin typeface="Times New Roman"/>
                <a:cs typeface="Times New Roman"/>
              </a:rPr>
              <a:t> We were unsure about how to decide on the actual boundary between the top left corner and the rest of each DCT block, so we came up with a </a:t>
            </a:r>
            <a:r>
              <a:rPr lang="en-GB" sz="1200" i="1" dirty="0">
                <a:latin typeface="Times New Roman"/>
                <a:cs typeface="Times New Roman"/>
              </a:rPr>
              <a:t>perceptibility </a:t>
            </a:r>
            <a:r>
              <a:rPr lang="en-GB" sz="1200" dirty="0">
                <a:latin typeface="Times New Roman"/>
                <a:cs typeface="Times New Roman"/>
              </a:rPr>
              <a:t>parameter</a:t>
            </a:r>
            <a:r>
              <a:rPr lang="en-GB" sz="1200" i="1" dirty="0">
                <a:latin typeface="Times New Roman"/>
                <a:cs typeface="Times New Roman"/>
              </a:rPr>
              <a:t>,</a:t>
            </a:r>
            <a:r>
              <a:rPr lang="en-GB" sz="1200" dirty="0">
                <a:latin typeface="Times New Roman"/>
                <a:cs typeface="Times New Roman"/>
              </a:rPr>
              <a:t> based on which a moving diagonal line becomes the boundary.</a:t>
            </a:r>
          </a:p>
        </p:txBody>
      </p:sp>
      <p:sp>
        <p:nvSpPr>
          <p:cNvPr id="10" name="Content Placeholder 2">
            <a:extLst>
              <a:ext uri="{FF2B5EF4-FFF2-40B4-BE49-F238E27FC236}">
                <a16:creationId xmlns:a16="http://schemas.microsoft.com/office/drawing/2014/main" id="{76CF9E24-9A2F-3CF9-CD6E-F47CE4A39902}"/>
              </a:ext>
            </a:extLst>
          </p:cNvPr>
          <p:cNvSpPr txBox="1">
            <a:spLocks/>
          </p:cNvSpPr>
          <p:nvPr/>
        </p:nvSpPr>
        <p:spPr>
          <a:xfrm>
            <a:off x="1141413" y="3901166"/>
            <a:ext cx="9905999" cy="274052"/>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GB" sz="1200" dirty="0">
                <a:latin typeface="Times New Roman"/>
                <a:cs typeface="Times New Roman"/>
              </a:rPr>
              <a:t> Using our custom implementation, we computed the total storage capacity of a sample image, depending on the </a:t>
            </a:r>
            <a:r>
              <a:rPr lang="en-GB" sz="1200" i="1" dirty="0">
                <a:latin typeface="Times New Roman"/>
                <a:cs typeface="Times New Roman"/>
              </a:rPr>
              <a:t>perceptibility </a:t>
            </a:r>
            <a:r>
              <a:rPr lang="en-GB" sz="1200" dirty="0">
                <a:latin typeface="Times New Roman"/>
                <a:cs typeface="Times New Roman"/>
              </a:rPr>
              <a:t>parameter.</a:t>
            </a:r>
          </a:p>
        </p:txBody>
      </p:sp>
      <p:graphicFrame>
        <p:nvGraphicFramePr>
          <p:cNvPr id="24" name="Table 23">
            <a:extLst>
              <a:ext uri="{FF2B5EF4-FFF2-40B4-BE49-F238E27FC236}">
                <a16:creationId xmlns:a16="http://schemas.microsoft.com/office/drawing/2014/main" id="{AC7EACD4-7810-7BDD-AD80-B1090B1D93AA}"/>
              </a:ext>
            </a:extLst>
          </p:cNvPr>
          <p:cNvGraphicFramePr>
            <a:graphicFrameLocks noGrp="1"/>
          </p:cNvGraphicFramePr>
          <p:nvPr>
            <p:extLst>
              <p:ext uri="{D42A27DB-BD31-4B8C-83A1-F6EECF244321}">
                <p14:modId xmlns:p14="http://schemas.microsoft.com/office/powerpoint/2010/main" val="3011943221"/>
              </p:ext>
            </p:extLst>
          </p:nvPr>
        </p:nvGraphicFramePr>
        <p:xfrm>
          <a:off x="5261112" y="2279374"/>
          <a:ext cx="1666240" cy="14630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4093507051"/>
                    </a:ext>
                  </a:extLst>
                </a:gridCol>
                <a:gridCol w="208280">
                  <a:extLst>
                    <a:ext uri="{9D8B030D-6E8A-4147-A177-3AD203B41FA5}">
                      <a16:colId xmlns:a16="http://schemas.microsoft.com/office/drawing/2014/main" val="1230138334"/>
                    </a:ext>
                  </a:extLst>
                </a:gridCol>
                <a:gridCol w="208280">
                  <a:extLst>
                    <a:ext uri="{9D8B030D-6E8A-4147-A177-3AD203B41FA5}">
                      <a16:colId xmlns:a16="http://schemas.microsoft.com/office/drawing/2014/main" val="3087541642"/>
                    </a:ext>
                  </a:extLst>
                </a:gridCol>
                <a:gridCol w="208280">
                  <a:extLst>
                    <a:ext uri="{9D8B030D-6E8A-4147-A177-3AD203B41FA5}">
                      <a16:colId xmlns:a16="http://schemas.microsoft.com/office/drawing/2014/main" val="3380992552"/>
                    </a:ext>
                  </a:extLst>
                </a:gridCol>
                <a:gridCol w="208280">
                  <a:extLst>
                    <a:ext uri="{9D8B030D-6E8A-4147-A177-3AD203B41FA5}">
                      <a16:colId xmlns:a16="http://schemas.microsoft.com/office/drawing/2014/main" val="1185575864"/>
                    </a:ext>
                  </a:extLst>
                </a:gridCol>
                <a:gridCol w="208280">
                  <a:extLst>
                    <a:ext uri="{9D8B030D-6E8A-4147-A177-3AD203B41FA5}">
                      <a16:colId xmlns:a16="http://schemas.microsoft.com/office/drawing/2014/main" val="3497917850"/>
                    </a:ext>
                  </a:extLst>
                </a:gridCol>
                <a:gridCol w="208280">
                  <a:extLst>
                    <a:ext uri="{9D8B030D-6E8A-4147-A177-3AD203B41FA5}">
                      <a16:colId xmlns:a16="http://schemas.microsoft.com/office/drawing/2014/main" val="4278268158"/>
                    </a:ext>
                  </a:extLst>
                </a:gridCol>
                <a:gridCol w="208280">
                  <a:extLst>
                    <a:ext uri="{9D8B030D-6E8A-4147-A177-3AD203B41FA5}">
                      <a16:colId xmlns:a16="http://schemas.microsoft.com/office/drawing/2014/main" val="3568920472"/>
                    </a:ext>
                  </a:extLst>
                </a:gridCol>
              </a:tblGrid>
              <a:tr h="182877">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475004759"/>
                  </a:ext>
                </a:extLst>
              </a:tr>
              <a:tr h="182877">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803957633"/>
                  </a:ext>
                </a:extLst>
              </a:tr>
              <a:tr h="182877">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2539743566"/>
                  </a:ext>
                </a:extLst>
              </a:tr>
              <a:tr h="182877">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1267123718"/>
                  </a:ext>
                </a:extLst>
              </a:tr>
              <a:tr h="182877">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3285737634"/>
                  </a:ext>
                </a:extLst>
              </a:tr>
              <a:tr h="182877">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1290194746"/>
                  </a:ext>
                </a:extLst>
              </a:tr>
              <a:tr h="182877">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820643973"/>
                  </a:ext>
                </a:extLst>
              </a:tr>
              <a:tr h="182877">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tc>
                  <a:txBody>
                    <a:bodyPr/>
                    <a:lstStyle/>
                    <a:p>
                      <a:endParaRPr lang="en-US" sz="600" dirty="0"/>
                    </a:p>
                  </a:txBody>
                  <a:tcPr/>
                </a:tc>
                <a:extLst>
                  <a:ext uri="{0D108BD9-81ED-4DB2-BD59-A6C34878D82A}">
                    <a16:rowId xmlns:a16="http://schemas.microsoft.com/office/drawing/2014/main" val="3678125964"/>
                  </a:ext>
                </a:extLst>
              </a:tr>
            </a:tbl>
          </a:graphicData>
        </a:graphic>
      </p:graphicFrame>
      <p:cxnSp>
        <p:nvCxnSpPr>
          <p:cNvPr id="25" name="Straight Arrow Connector 24">
            <a:extLst>
              <a:ext uri="{FF2B5EF4-FFF2-40B4-BE49-F238E27FC236}">
                <a16:creationId xmlns:a16="http://schemas.microsoft.com/office/drawing/2014/main" id="{0A84EB23-96CA-18C4-D36E-DA64C07D8967}"/>
              </a:ext>
            </a:extLst>
          </p:cNvPr>
          <p:cNvCxnSpPr/>
          <p:nvPr/>
        </p:nvCxnSpPr>
        <p:spPr>
          <a:xfrm flipV="1">
            <a:off x="5042453" y="2143539"/>
            <a:ext cx="1325217" cy="1113181"/>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A876846A-463E-05B8-F7A4-724521C9140C}"/>
              </a:ext>
            </a:extLst>
          </p:cNvPr>
          <p:cNvCxnSpPr/>
          <p:nvPr/>
        </p:nvCxnSpPr>
        <p:spPr>
          <a:xfrm>
            <a:off x="5821432" y="2690604"/>
            <a:ext cx="145774" cy="1457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06A69638-CDEE-5690-A7BA-1481F562433D}"/>
              </a:ext>
            </a:extLst>
          </p:cNvPr>
          <p:cNvCxnSpPr>
            <a:cxnSpLocks/>
          </p:cNvCxnSpPr>
          <p:nvPr/>
        </p:nvCxnSpPr>
        <p:spPr>
          <a:xfrm flipH="1" flipV="1">
            <a:off x="5602771" y="2452064"/>
            <a:ext cx="119269" cy="1258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1" name="Picture 30" descr="A snowy mountain with clouds above&#10;&#10;Description automatically generated">
            <a:extLst>
              <a:ext uri="{FF2B5EF4-FFF2-40B4-BE49-F238E27FC236}">
                <a16:creationId xmlns:a16="http://schemas.microsoft.com/office/drawing/2014/main" id="{4286F2D4-3232-2520-8F31-1E4775997C07}"/>
              </a:ext>
            </a:extLst>
          </p:cNvPr>
          <p:cNvPicPr>
            <a:picLocks noChangeAspect="1"/>
          </p:cNvPicPr>
          <p:nvPr/>
        </p:nvPicPr>
        <p:blipFill>
          <a:blip r:embed="rId2"/>
          <a:stretch>
            <a:fillRect/>
          </a:stretch>
        </p:blipFill>
        <p:spPr>
          <a:xfrm>
            <a:off x="1901686" y="4319080"/>
            <a:ext cx="3048000" cy="1705163"/>
          </a:xfrm>
          <a:prstGeom prst="rect">
            <a:avLst/>
          </a:prstGeom>
        </p:spPr>
      </p:pic>
      <p:graphicFrame>
        <p:nvGraphicFramePr>
          <p:cNvPr id="32" name="Table 31">
            <a:extLst>
              <a:ext uri="{FF2B5EF4-FFF2-40B4-BE49-F238E27FC236}">
                <a16:creationId xmlns:a16="http://schemas.microsoft.com/office/drawing/2014/main" id="{9F6FC80F-1548-0CF5-5DE6-E791DBDCAD1B}"/>
              </a:ext>
            </a:extLst>
          </p:cNvPr>
          <p:cNvGraphicFramePr>
            <a:graphicFrameLocks noGrp="1"/>
          </p:cNvGraphicFramePr>
          <p:nvPr>
            <p:extLst>
              <p:ext uri="{D42A27DB-BD31-4B8C-83A1-F6EECF244321}">
                <p14:modId xmlns:p14="http://schemas.microsoft.com/office/powerpoint/2010/main" val="4154342634"/>
              </p:ext>
            </p:extLst>
          </p:nvPr>
        </p:nvGraphicFramePr>
        <p:xfrm>
          <a:off x="5705060" y="4870174"/>
          <a:ext cx="5001368" cy="701040"/>
        </p:xfrm>
        <a:graphic>
          <a:graphicData uri="http://schemas.openxmlformats.org/drawingml/2006/table">
            <a:tbl>
              <a:tblPr firstRow="1" bandRow="1">
                <a:tableStyleId>{5940675A-B579-460E-94D1-54222C63F5DA}</a:tableStyleId>
              </a:tblPr>
              <a:tblGrid>
                <a:gridCol w="625171">
                  <a:extLst>
                    <a:ext uri="{9D8B030D-6E8A-4147-A177-3AD203B41FA5}">
                      <a16:colId xmlns:a16="http://schemas.microsoft.com/office/drawing/2014/main" val="1169835462"/>
                    </a:ext>
                  </a:extLst>
                </a:gridCol>
                <a:gridCol w="625171">
                  <a:extLst>
                    <a:ext uri="{9D8B030D-6E8A-4147-A177-3AD203B41FA5}">
                      <a16:colId xmlns:a16="http://schemas.microsoft.com/office/drawing/2014/main" val="2802203834"/>
                    </a:ext>
                  </a:extLst>
                </a:gridCol>
                <a:gridCol w="625171">
                  <a:extLst>
                    <a:ext uri="{9D8B030D-6E8A-4147-A177-3AD203B41FA5}">
                      <a16:colId xmlns:a16="http://schemas.microsoft.com/office/drawing/2014/main" val="3694694148"/>
                    </a:ext>
                  </a:extLst>
                </a:gridCol>
                <a:gridCol w="625171">
                  <a:extLst>
                    <a:ext uri="{9D8B030D-6E8A-4147-A177-3AD203B41FA5}">
                      <a16:colId xmlns:a16="http://schemas.microsoft.com/office/drawing/2014/main" val="2194500099"/>
                    </a:ext>
                  </a:extLst>
                </a:gridCol>
                <a:gridCol w="625171">
                  <a:extLst>
                    <a:ext uri="{9D8B030D-6E8A-4147-A177-3AD203B41FA5}">
                      <a16:colId xmlns:a16="http://schemas.microsoft.com/office/drawing/2014/main" val="60792348"/>
                    </a:ext>
                  </a:extLst>
                </a:gridCol>
                <a:gridCol w="625171">
                  <a:extLst>
                    <a:ext uri="{9D8B030D-6E8A-4147-A177-3AD203B41FA5}">
                      <a16:colId xmlns:a16="http://schemas.microsoft.com/office/drawing/2014/main" val="1506133228"/>
                    </a:ext>
                  </a:extLst>
                </a:gridCol>
                <a:gridCol w="625171">
                  <a:extLst>
                    <a:ext uri="{9D8B030D-6E8A-4147-A177-3AD203B41FA5}">
                      <a16:colId xmlns:a16="http://schemas.microsoft.com/office/drawing/2014/main" val="2896770636"/>
                    </a:ext>
                  </a:extLst>
                </a:gridCol>
                <a:gridCol w="625171">
                  <a:extLst>
                    <a:ext uri="{9D8B030D-6E8A-4147-A177-3AD203B41FA5}">
                      <a16:colId xmlns:a16="http://schemas.microsoft.com/office/drawing/2014/main" val="2379227129"/>
                    </a:ext>
                  </a:extLst>
                </a:gridCol>
              </a:tblGrid>
              <a:tr h="271669">
                <a:tc>
                  <a:txBody>
                    <a:bodyPr/>
                    <a:lstStyle/>
                    <a:p>
                      <a:r>
                        <a:rPr lang="en-US" sz="1200" dirty="0"/>
                        <a:t>1</a:t>
                      </a:r>
                    </a:p>
                  </a:txBody>
                  <a:tcPr/>
                </a:tc>
                <a:tc>
                  <a:txBody>
                    <a:bodyPr/>
                    <a:lstStyle/>
                    <a:p>
                      <a:r>
                        <a:rPr lang="en-US" sz="1200" dirty="0"/>
                        <a:t>2</a:t>
                      </a:r>
                    </a:p>
                  </a:txBody>
                  <a:tcPr/>
                </a:tc>
                <a:tc>
                  <a:txBody>
                    <a:bodyPr/>
                    <a:lstStyle/>
                    <a:p>
                      <a:r>
                        <a:rPr lang="en-US" sz="1200" dirty="0"/>
                        <a:t>3</a:t>
                      </a:r>
                    </a:p>
                  </a:txBody>
                  <a:tcPr/>
                </a:tc>
                <a:tc>
                  <a:txBody>
                    <a:bodyPr/>
                    <a:lstStyle/>
                    <a:p>
                      <a:r>
                        <a:rPr lang="en-US" sz="1200" dirty="0"/>
                        <a:t>4</a:t>
                      </a:r>
                    </a:p>
                  </a:txBody>
                  <a:tcPr/>
                </a:tc>
                <a:tc>
                  <a:txBody>
                    <a:bodyPr/>
                    <a:lstStyle/>
                    <a:p>
                      <a:r>
                        <a:rPr lang="en-US" sz="1200" dirty="0"/>
                        <a:t>5</a:t>
                      </a:r>
                    </a:p>
                  </a:txBody>
                  <a:tcPr/>
                </a:tc>
                <a:tc>
                  <a:txBody>
                    <a:bodyPr/>
                    <a:lstStyle/>
                    <a:p>
                      <a:r>
                        <a:rPr lang="en-US" sz="1200" dirty="0"/>
                        <a:t>6</a:t>
                      </a:r>
                    </a:p>
                  </a:txBody>
                  <a:tcPr/>
                </a:tc>
                <a:tc>
                  <a:txBody>
                    <a:bodyPr/>
                    <a:lstStyle/>
                    <a:p>
                      <a:r>
                        <a:rPr lang="en-US" sz="1200" dirty="0"/>
                        <a:t>7</a:t>
                      </a:r>
                    </a:p>
                  </a:txBody>
                  <a:tcPr/>
                </a:tc>
                <a:tc>
                  <a:txBody>
                    <a:bodyPr/>
                    <a:lstStyle/>
                    <a:p>
                      <a:r>
                        <a:rPr lang="en-US" sz="1200" dirty="0"/>
                        <a:t>8</a:t>
                      </a:r>
                    </a:p>
                  </a:txBody>
                  <a:tcPr/>
                </a:tc>
                <a:extLst>
                  <a:ext uri="{0D108BD9-81ED-4DB2-BD59-A6C34878D82A}">
                    <a16:rowId xmlns:a16="http://schemas.microsoft.com/office/drawing/2014/main" val="2942881953"/>
                  </a:ext>
                </a:extLst>
              </a:tr>
              <a:tr h="324820">
                <a:tc>
                  <a:txBody>
                    <a:bodyPr/>
                    <a:lstStyle/>
                    <a:p>
                      <a:pPr lvl="0">
                        <a:buNone/>
                      </a:pPr>
                      <a:r>
                        <a:rPr lang="en-US" sz="1100" b="0" i="0" u="none" strike="noStrike" noProof="0" dirty="0">
                          <a:solidFill>
                            <a:srgbClr val="000000"/>
                          </a:solidFill>
                          <a:latin typeface="Times New Roman"/>
                        </a:rPr>
                        <a:t>18491B</a:t>
                      </a:r>
                    </a:p>
                  </a:txBody>
                  <a:tcPr/>
                </a:tc>
                <a:tc>
                  <a:txBody>
                    <a:bodyPr/>
                    <a:lstStyle/>
                    <a:p>
                      <a:pPr lvl="0">
                        <a:buNone/>
                      </a:pPr>
                      <a:r>
                        <a:rPr lang="en-US" sz="1100" b="0" i="0" u="none" strike="noStrike" noProof="0" dirty="0">
                          <a:solidFill>
                            <a:srgbClr val="000000"/>
                          </a:solidFill>
                          <a:latin typeface="Times New Roman"/>
                        </a:rPr>
                        <a:t>23404B</a:t>
                      </a:r>
                      <a:endParaRPr lang="en-US" sz="1100">
                        <a:latin typeface="Times New Roman"/>
                      </a:endParaRPr>
                    </a:p>
                  </a:txBody>
                  <a:tcPr/>
                </a:tc>
                <a:tc>
                  <a:txBody>
                    <a:bodyPr/>
                    <a:lstStyle/>
                    <a:p>
                      <a:pPr lvl="0">
                        <a:buNone/>
                      </a:pPr>
                      <a:r>
                        <a:rPr lang="en-US" sz="1100" b="0" i="0" u="none" strike="noStrike" noProof="0" dirty="0">
                          <a:solidFill>
                            <a:srgbClr val="000000"/>
                          </a:solidFill>
                          <a:latin typeface="Times New Roman"/>
                        </a:rPr>
                        <a:t>28273B</a:t>
                      </a:r>
                      <a:endParaRPr lang="en-US" sz="1100">
                        <a:latin typeface="Times New Roman"/>
                      </a:endParaRPr>
                    </a:p>
                  </a:txBody>
                  <a:tcPr/>
                </a:tc>
                <a:tc>
                  <a:txBody>
                    <a:bodyPr/>
                    <a:lstStyle/>
                    <a:p>
                      <a:pPr lvl="0">
                        <a:buNone/>
                      </a:pPr>
                      <a:r>
                        <a:rPr lang="en-US" sz="1100" b="0" i="0" u="none" strike="noStrike" noProof="0" dirty="0">
                          <a:solidFill>
                            <a:srgbClr val="000000"/>
                          </a:solidFill>
                          <a:latin typeface="Times New Roman"/>
                        </a:rPr>
                        <a:t>32929B</a:t>
                      </a:r>
                      <a:endParaRPr lang="en-US" sz="1100">
                        <a:latin typeface="Times New Roman"/>
                      </a:endParaRPr>
                    </a:p>
                  </a:txBody>
                  <a:tcPr/>
                </a:tc>
                <a:tc>
                  <a:txBody>
                    <a:bodyPr/>
                    <a:lstStyle/>
                    <a:p>
                      <a:pPr lvl="0">
                        <a:buNone/>
                      </a:pPr>
                      <a:r>
                        <a:rPr lang="en-US" sz="1100" b="0" i="0" u="none" strike="noStrike" noProof="0" dirty="0">
                          <a:solidFill>
                            <a:srgbClr val="000000"/>
                          </a:solidFill>
                          <a:latin typeface="Times New Roman"/>
                        </a:rPr>
                        <a:t>37318B</a:t>
                      </a:r>
                      <a:endParaRPr lang="en-US" sz="1100" dirty="0">
                        <a:latin typeface="Times New Roman"/>
                      </a:endParaRPr>
                    </a:p>
                  </a:txBody>
                  <a:tcPr/>
                </a:tc>
                <a:tc>
                  <a:txBody>
                    <a:bodyPr/>
                    <a:lstStyle/>
                    <a:p>
                      <a:pPr lvl="0">
                        <a:buNone/>
                      </a:pPr>
                      <a:r>
                        <a:rPr lang="en-US" sz="1100" b="0" i="0" u="none" strike="noStrike" noProof="0" dirty="0">
                          <a:solidFill>
                            <a:srgbClr val="000000"/>
                          </a:solidFill>
                          <a:latin typeface="Times New Roman"/>
                        </a:rPr>
                        <a:t>41076B</a:t>
                      </a:r>
                      <a:endParaRPr lang="en-US" sz="1100">
                        <a:latin typeface="Times New Roman"/>
                      </a:endParaRPr>
                    </a:p>
                  </a:txBody>
                  <a:tcPr/>
                </a:tc>
                <a:tc>
                  <a:txBody>
                    <a:bodyPr/>
                    <a:lstStyle/>
                    <a:p>
                      <a:pPr lvl="0">
                        <a:buNone/>
                      </a:pPr>
                      <a:r>
                        <a:rPr lang="en-US" sz="1100" b="0" i="0" u="none" strike="noStrike" noProof="0" dirty="0">
                          <a:solidFill>
                            <a:srgbClr val="000000"/>
                          </a:solidFill>
                          <a:latin typeface="Times New Roman"/>
                        </a:rPr>
                        <a:t>44135B</a:t>
                      </a:r>
                      <a:endParaRPr lang="en-US" sz="1100">
                        <a:latin typeface="Times New Roman"/>
                      </a:endParaRPr>
                    </a:p>
                  </a:txBody>
                  <a:tcPr/>
                </a:tc>
                <a:tc>
                  <a:txBody>
                    <a:bodyPr/>
                    <a:lstStyle/>
                    <a:p>
                      <a:pPr lvl="0">
                        <a:buNone/>
                      </a:pPr>
                      <a:r>
                        <a:rPr lang="en-US" sz="1100" b="0" i="0" u="none" strike="noStrike" noProof="0" dirty="0">
                          <a:solidFill>
                            <a:srgbClr val="000000"/>
                          </a:solidFill>
                          <a:latin typeface="Times New Roman"/>
                        </a:rPr>
                        <a:t>46105B</a:t>
                      </a:r>
                      <a:endParaRPr lang="en-US" sz="1100">
                        <a:latin typeface="Times New Roman"/>
                      </a:endParaRPr>
                    </a:p>
                  </a:txBody>
                  <a:tcPr/>
                </a:tc>
                <a:extLst>
                  <a:ext uri="{0D108BD9-81ED-4DB2-BD59-A6C34878D82A}">
                    <a16:rowId xmlns:a16="http://schemas.microsoft.com/office/drawing/2014/main" val="5572832"/>
                  </a:ext>
                </a:extLst>
              </a:tr>
            </a:tbl>
          </a:graphicData>
        </a:graphic>
      </p:graphicFrame>
      <p:sp>
        <p:nvSpPr>
          <p:cNvPr id="34" name="TextBox 33">
            <a:extLst>
              <a:ext uri="{FF2B5EF4-FFF2-40B4-BE49-F238E27FC236}">
                <a16:creationId xmlns:a16="http://schemas.microsoft.com/office/drawing/2014/main" id="{779D671F-E1D8-4205-F9B5-85B5A85BC1C8}"/>
              </a:ext>
            </a:extLst>
          </p:cNvPr>
          <p:cNvSpPr txBox="1"/>
          <p:nvPr/>
        </p:nvSpPr>
        <p:spPr>
          <a:xfrm>
            <a:off x="4891411" y="4259554"/>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dirty="0">
                <a:latin typeface="Times New Roman"/>
                <a:ea typeface="Calibri"/>
                <a:cs typeface="Calibri"/>
              </a:rPr>
              <a:t>7</a:t>
            </a:r>
          </a:p>
        </p:txBody>
      </p:sp>
    </p:spTree>
    <p:extLst>
      <p:ext uri="{BB962C8B-B14F-4D97-AF65-F5344CB8AC3E}">
        <p14:creationId xmlns:p14="http://schemas.microsoft.com/office/powerpoint/2010/main" val="1914449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266EC-770B-E857-3954-6A96709F6863}"/>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3F2AF5B-1D56-CADF-11BB-9DCA489420E5}"/>
              </a:ext>
            </a:extLst>
          </p:cNvPr>
          <p:cNvSpPr txBox="1">
            <a:spLocks/>
          </p:cNvSpPr>
          <p:nvPr/>
        </p:nvSpPr>
        <p:spPr>
          <a:xfrm>
            <a:off x="1142240" y="144173"/>
            <a:ext cx="9905999" cy="274052"/>
          </a:xfrm>
          <a:prstGeom prst="rect">
            <a:avLst/>
          </a:prstGeom>
        </p:spPr>
        <p:txBody>
          <a:bodyPr vert="horz" lIns="0" tIns="45720" rIns="0" bIns="45720" rtlCol="0" anchor="t">
            <a:normAutofit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200" dirty="0">
                <a:latin typeface="Times New Roman"/>
                <a:cs typeface="Times New Roman"/>
              </a:rPr>
              <a:t> We also had some fun embedding various pieces of data into a few images.</a:t>
            </a:r>
          </a:p>
        </p:txBody>
      </p:sp>
      <p:pic>
        <p:nvPicPr>
          <p:cNvPr id="7" name="Picture 6" descr="A snowy mountain with clouds above&#10;&#10;Description automatically generated">
            <a:extLst>
              <a:ext uri="{FF2B5EF4-FFF2-40B4-BE49-F238E27FC236}">
                <a16:creationId xmlns:a16="http://schemas.microsoft.com/office/drawing/2014/main" id="{B06B500E-1275-B01C-CE91-27C165BB4EF6}"/>
              </a:ext>
            </a:extLst>
          </p:cNvPr>
          <p:cNvPicPr>
            <a:picLocks noChangeAspect="1"/>
          </p:cNvPicPr>
          <p:nvPr/>
        </p:nvPicPr>
        <p:blipFill>
          <a:blip r:embed="rId2"/>
          <a:stretch>
            <a:fillRect/>
          </a:stretch>
        </p:blipFill>
        <p:spPr>
          <a:xfrm>
            <a:off x="6096000" y="445028"/>
            <a:ext cx="3168650" cy="1783295"/>
          </a:xfrm>
          <a:prstGeom prst="rect">
            <a:avLst/>
          </a:prstGeom>
        </p:spPr>
      </p:pic>
      <p:pic>
        <p:nvPicPr>
          <p:cNvPr id="11" name="Picture 10" descr="A painting of a starry night&#10;&#10;Description automatically generated">
            <a:extLst>
              <a:ext uri="{FF2B5EF4-FFF2-40B4-BE49-F238E27FC236}">
                <a16:creationId xmlns:a16="http://schemas.microsoft.com/office/drawing/2014/main" id="{3A942C0B-8FBA-2FDF-87C7-5FAEAB4125BE}"/>
              </a:ext>
            </a:extLst>
          </p:cNvPr>
          <p:cNvPicPr>
            <a:picLocks noChangeAspect="1"/>
          </p:cNvPicPr>
          <p:nvPr/>
        </p:nvPicPr>
        <p:blipFill>
          <a:blip r:embed="rId3"/>
          <a:stretch>
            <a:fillRect/>
          </a:stretch>
        </p:blipFill>
        <p:spPr>
          <a:xfrm>
            <a:off x="3181350" y="736600"/>
            <a:ext cx="1200150" cy="1200150"/>
          </a:xfrm>
          <a:prstGeom prst="rect">
            <a:avLst/>
          </a:prstGeom>
        </p:spPr>
      </p:pic>
      <p:sp>
        <p:nvSpPr>
          <p:cNvPr id="15" name="Arrow: Right 14">
            <a:extLst>
              <a:ext uri="{FF2B5EF4-FFF2-40B4-BE49-F238E27FC236}">
                <a16:creationId xmlns:a16="http://schemas.microsoft.com/office/drawing/2014/main" id="{5424B93B-727E-8F93-B43F-96D69BFA85AD}"/>
              </a:ext>
            </a:extLst>
          </p:cNvPr>
          <p:cNvSpPr/>
          <p:nvPr/>
        </p:nvSpPr>
        <p:spPr>
          <a:xfrm>
            <a:off x="4667802" y="1262269"/>
            <a:ext cx="1149350" cy="1524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16" descr="A person on the moon&#10;&#10;Description automatically generated">
            <a:extLst>
              <a:ext uri="{FF2B5EF4-FFF2-40B4-BE49-F238E27FC236}">
                <a16:creationId xmlns:a16="http://schemas.microsoft.com/office/drawing/2014/main" id="{522E13A5-8851-A207-EE8E-EC1C02C1F399}"/>
              </a:ext>
            </a:extLst>
          </p:cNvPr>
          <p:cNvPicPr>
            <a:picLocks noChangeAspect="1"/>
          </p:cNvPicPr>
          <p:nvPr/>
        </p:nvPicPr>
        <p:blipFill>
          <a:blip r:embed="rId4"/>
          <a:stretch>
            <a:fillRect/>
          </a:stretch>
        </p:blipFill>
        <p:spPr>
          <a:xfrm>
            <a:off x="3006725" y="2743200"/>
            <a:ext cx="1536700" cy="1155700"/>
          </a:xfrm>
          <a:prstGeom prst="rect">
            <a:avLst/>
          </a:prstGeom>
        </p:spPr>
      </p:pic>
      <p:sp>
        <p:nvSpPr>
          <p:cNvPr id="21" name="Arrow: Right 20">
            <a:extLst>
              <a:ext uri="{FF2B5EF4-FFF2-40B4-BE49-F238E27FC236}">
                <a16:creationId xmlns:a16="http://schemas.microsoft.com/office/drawing/2014/main" id="{94E55C3D-337F-4EBA-FF88-06EFC8A3557F}"/>
              </a:ext>
            </a:extLst>
          </p:cNvPr>
          <p:cNvSpPr/>
          <p:nvPr/>
        </p:nvSpPr>
        <p:spPr>
          <a:xfrm>
            <a:off x="4744002" y="3243469"/>
            <a:ext cx="1149350" cy="1524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3532EECD-A2B6-ADC7-BA1B-E9AB48F8FDD1}"/>
              </a:ext>
            </a:extLst>
          </p:cNvPr>
          <p:cNvSpPr txBox="1"/>
          <p:nvPr/>
        </p:nvSpPr>
        <p:spPr>
          <a:xfrm>
            <a:off x="3265831" y="1905552"/>
            <a:ext cx="10231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Times New Roman"/>
                <a:cs typeface="Calibri"/>
              </a:rPr>
              <a:t>starry-night.jpg</a:t>
            </a:r>
            <a:endParaRPr lang="en-US"/>
          </a:p>
        </p:txBody>
      </p:sp>
      <p:sp>
        <p:nvSpPr>
          <p:cNvPr id="24" name="TextBox 23">
            <a:extLst>
              <a:ext uri="{FF2B5EF4-FFF2-40B4-BE49-F238E27FC236}">
                <a16:creationId xmlns:a16="http://schemas.microsoft.com/office/drawing/2014/main" id="{53ABC578-4DEE-1F48-8908-894B51EF2970}"/>
              </a:ext>
            </a:extLst>
          </p:cNvPr>
          <p:cNvSpPr txBox="1"/>
          <p:nvPr/>
        </p:nvSpPr>
        <p:spPr>
          <a:xfrm>
            <a:off x="3221380" y="3874052"/>
            <a:ext cx="111843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Times New Roman"/>
                <a:cs typeface="Calibri"/>
              </a:rPr>
              <a:t>moon-landing.mp4</a:t>
            </a:r>
            <a:endParaRPr lang="en-US"/>
          </a:p>
        </p:txBody>
      </p:sp>
      <p:pic>
        <p:nvPicPr>
          <p:cNvPr id="25" name="Picture 24" descr="A person walking through a forest&#10;&#10;Description automatically generated">
            <a:extLst>
              <a:ext uri="{FF2B5EF4-FFF2-40B4-BE49-F238E27FC236}">
                <a16:creationId xmlns:a16="http://schemas.microsoft.com/office/drawing/2014/main" id="{C14B7836-8AA9-6552-29E0-70203439DA3D}"/>
              </a:ext>
            </a:extLst>
          </p:cNvPr>
          <p:cNvPicPr>
            <a:picLocks noChangeAspect="1"/>
          </p:cNvPicPr>
          <p:nvPr/>
        </p:nvPicPr>
        <p:blipFill>
          <a:blip r:embed="rId5"/>
          <a:stretch>
            <a:fillRect/>
          </a:stretch>
        </p:blipFill>
        <p:spPr>
          <a:xfrm>
            <a:off x="6096000" y="2425893"/>
            <a:ext cx="3168650" cy="1783963"/>
          </a:xfrm>
          <a:prstGeom prst="rect">
            <a:avLst/>
          </a:prstGeom>
        </p:spPr>
      </p:pic>
      <p:sp>
        <p:nvSpPr>
          <p:cNvPr id="26" name="TextBox 25">
            <a:extLst>
              <a:ext uri="{FF2B5EF4-FFF2-40B4-BE49-F238E27FC236}">
                <a16:creationId xmlns:a16="http://schemas.microsoft.com/office/drawing/2014/main" id="{B21DF085-ADD3-648E-BDCC-ECE146296D9C}"/>
              </a:ext>
            </a:extLst>
          </p:cNvPr>
          <p:cNvSpPr txBox="1"/>
          <p:nvPr/>
        </p:nvSpPr>
        <p:spPr>
          <a:xfrm>
            <a:off x="2775502" y="5020088"/>
            <a:ext cx="2009084"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t>This is the property of John Smith. This specific copy was given only to Alice and Bob.</a:t>
            </a:r>
            <a:endParaRPr lang="en-US" sz="1100">
              <a:ea typeface="Calibri"/>
              <a:cs typeface="Calibri"/>
            </a:endParaRPr>
          </a:p>
        </p:txBody>
      </p:sp>
      <p:pic>
        <p:nvPicPr>
          <p:cNvPr id="27" name="Picture 26" descr="A snowy mountain with clouds above&#10;&#10;Description automatically generated">
            <a:extLst>
              <a:ext uri="{FF2B5EF4-FFF2-40B4-BE49-F238E27FC236}">
                <a16:creationId xmlns:a16="http://schemas.microsoft.com/office/drawing/2014/main" id="{BFD28E88-5958-3398-FFC9-8E7AB9ADF542}"/>
              </a:ext>
            </a:extLst>
          </p:cNvPr>
          <p:cNvPicPr>
            <a:picLocks noChangeAspect="1"/>
          </p:cNvPicPr>
          <p:nvPr/>
        </p:nvPicPr>
        <p:blipFill>
          <a:blip r:embed="rId2"/>
          <a:stretch>
            <a:fillRect/>
          </a:stretch>
        </p:blipFill>
        <p:spPr>
          <a:xfrm>
            <a:off x="6095999" y="4426478"/>
            <a:ext cx="3168650" cy="1783295"/>
          </a:xfrm>
          <a:prstGeom prst="rect">
            <a:avLst/>
          </a:prstGeom>
        </p:spPr>
      </p:pic>
      <p:sp>
        <p:nvSpPr>
          <p:cNvPr id="28" name="Arrow: Right 27">
            <a:extLst>
              <a:ext uri="{FF2B5EF4-FFF2-40B4-BE49-F238E27FC236}">
                <a16:creationId xmlns:a16="http://schemas.microsoft.com/office/drawing/2014/main" id="{07F20519-16FC-A6CB-CB2F-CAF9092F0A9D}"/>
              </a:ext>
            </a:extLst>
          </p:cNvPr>
          <p:cNvSpPr/>
          <p:nvPr/>
        </p:nvSpPr>
        <p:spPr>
          <a:xfrm>
            <a:off x="4667802" y="5243719"/>
            <a:ext cx="1149350" cy="1524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53F12F2D-F356-16CF-8067-78EFA7026387}"/>
              </a:ext>
            </a:extLst>
          </p:cNvPr>
          <p:cNvSpPr txBox="1"/>
          <p:nvPr/>
        </p:nvSpPr>
        <p:spPr>
          <a:xfrm>
            <a:off x="3183280" y="5563152"/>
            <a:ext cx="92793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latin typeface="Times New Roman"/>
                <a:cs typeface="Calibri"/>
              </a:rPr>
              <a:t>watermark.txt</a:t>
            </a:r>
            <a:endParaRPr lang="en-US" dirty="0"/>
          </a:p>
        </p:txBody>
      </p:sp>
      <p:sp>
        <p:nvSpPr>
          <p:cNvPr id="31" name="TextBox 30">
            <a:extLst>
              <a:ext uri="{FF2B5EF4-FFF2-40B4-BE49-F238E27FC236}">
                <a16:creationId xmlns:a16="http://schemas.microsoft.com/office/drawing/2014/main" id="{F1F61170-14D9-4ABE-A576-4704723952F4}"/>
              </a:ext>
            </a:extLst>
          </p:cNvPr>
          <p:cNvSpPr txBox="1"/>
          <p:nvPr/>
        </p:nvSpPr>
        <p:spPr>
          <a:xfrm>
            <a:off x="9215761" y="2379954"/>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dirty="0">
                <a:latin typeface="Times New Roman"/>
                <a:ea typeface="Calibri"/>
                <a:cs typeface="Calibri"/>
              </a:rPr>
              <a:t>8</a:t>
            </a:r>
          </a:p>
        </p:txBody>
      </p:sp>
    </p:spTree>
    <p:extLst>
      <p:ext uri="{BB962C8B-B14F-4D97-AF65-F5344CB8AC3E}">
        <p14:creationId xmlns:p14="http://schemas.microsoft.com/office/powerpoint/2010/main" val="368029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E29F1-08B3-F142-D245-24BFFB0387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0270E-B767-7738-D05B-AAE31A509B97}"/>
              </a:ext>
            </a:extLst>
          </p:cNvPr>
          <p:cNvSpPr>
            <a:spLocks noGrp="1"/>
          </p:cNvSpPr>
          <p:nvPr>
            <p:ph type="title"/>
          </p:nvPr>
        </p:nvSpPr>
        <p:spPr>
          <a:xfrm>
            <a:off x="1141413" y="250656"/>
            <a:ext cx="9905998" cy="1478570"/>
          </a:xfrm>
        </p:spPr>
        <p:txBody>
          <a:bodyPr>
            <a:normAutofit/>
          </a:bodyPr>
          <a:lstStyle/>
          <a:p>
            <a:r>
              <a:rPr lang="en-RO" sz="2800" b="1">
                <a:latin typeface="Times New Roman"/>
                <a:cs typeface="Times New Roman"/>
              </a:rPr>
              <a:t>Conclusions</a:t>
            </a:r>
            <a:endParaRPr lang="en-US"/>
          </a:p>
        </p:txBody>
      </p:sp>
      <p:sp>
        <p:nvSpPr>
          <p:cNvPr id="3" name="Content Placeholder 2">
            <a:extLst>
              <a:ext uri="{FF2B5EF4-FFF2-40B4-BE49-F238E27FC236}">
                <a16:creationId xmlns:a16="http://schemas.microsoft.com/office/drawing/2014/main" id="{0E094A00-E2EA-50EB-8959-BAEA942591C9}"/>
              </a:ext>
            </a:extLst>
          </p:cNvPr>
          <p:cNvSpPr>
            <a:spLocks noGrp="1"/>
          </p:cNvSpPr>
          <p:nvPr>
            <p:ph idx="1"/>
          </p:nvPr>
        </p:nvSpPr>
        <p:spPr>
          <a:xfrm>
            <a:off x="1141413" y="1760939"/>
            <a:ext cx="9905999" cy="4249703"/>
          </a:xfrm>
        </p:spPr>
        <p:txBody>
          <a:bodyPr vert="horz" lIns="0" tIns="45720" rIns="0" bIns="45720" rtlCol="0" anchor="t">
            <a:normAutofit/>
          </a:bodyPr>
          <a:lstStyle/>
          <a:p>
            <a:pPr marL="228600" indent="-228600">
              <a:buAutoNum type="arabicPeriod"/>
            </a:pPr>
            <a:r>
              <a:rPr lang="en-GB" sz="1600">
                <a:latin typeface="Times New Roman"/>
                <a:ea typeface="+mn-lt"/>
                <a:cs typeface="Times New Roman"/>
              </a:rPr>
              <a:t>Steganography is a valuable practice for lots of use cases, when used as a force for good.</a:t>
            </a:r>
            <a:endParaRPr lang="en-GB" sz="1600">
              <a:latin typeface="Times New Roman"/>
              <a:ea typeface="+mn-lt"/>
              <a:cs typeface="+mn-lt"/>
            </a:endParaRPr>
          </a:p>
          <a:p>
            <a:pPr marL="228600" indent="-228600">
              <a:buAutoNum type="arabicPeriod"/>
            </a:pPr>
            <a:r>
              <a:rPr lang="en-GB" sz="1600">
                <a:latin typeface="Times New Roman"/>
                <a:ea typeface="+mn-lt"/>
                <a:cs typeface="Times New Roman"/>
              </a:rPr>
              <a:t>We were able to use as much as 1/4 of an image size to hide arbitrary data, at the expense of increased perceptibility, and as much as </a:t>
            </a:r>
            <a:r>
              <a:rPr lang="en-GB" sz="1600" b="1">
                <a:latin typeface="Times New Roman"/>
                <a:ea typeface="+mn-lt"/>
                <a:cs typeface="Times New Roman"/>
              </a:rPr>
              <a:t>X</a:t>
            </a:r>
            <a:r>
              <a:rPr lang="en-GB" sz="1600">
                <a:latin typeface="Times New Roman"/>
                <a:ea typeface="+mn-lt"/>
                <a:cs typeface="Times New Roman"/>
              </a:rPr>
              <a:t> for maximum protection against steganalysis techniques.</a:t>
            </a:r>
          </a:p>
          <a:p>
            <a:pPr marL="228600" indent="-228600">
              <a:buAutoNum type="arabicPeriod"/>
            </a:pPr>
            <a:r>
              <a:rPr lang="en-GB" sz="1600">
                <a:latin typeface="Times New Roman"/>
                <a:ea typeface="+mn-lt"/>
                <a:cs typeface="Times New Roman"/>
              </a:rPr>
              <a:t>We suspect that it is much harder to assess the steganographic character of an image, when storage size is sacrificed, and custom embedding schemes are employed, even with basic spatial domain techniques (LSB).</a:t>
            </a:r>
          </a:p>
          <a:p>
            <a:pPr marL="228600" indent="-228600">
              <a:buAutoNum type="arabicPeriod"/>
            </a:pPr>
            <a:r>
              <a:rPr lang="en-GB" sz="1600">
                <a:latin typeface="Times New Roman"/>
                <a:ea typeface="+mn-lt"/>
                <a:cs typeface="+mn-lt"/>
              </a:rPr>
              <a:t>The utilization of steganography for image watermarking can aid in the protection of intellectual property by embedding imperceptible information within images. This process enables content owners to assert ownership without significantly degrading the visual quality of the image.</a:t>
            </a:r>
            <a:endParaRPr lang="en-US" sz="1600">
              <a:latin typeface="Times New Roman"/>
              <a:ea typeface="+mn-lt"/>
              <a:cs typeface="+mn-lt"/>
            </a:endParaRPr>
          </a:p>
          <a:p>
            <a:pPr marL="228600" indent="-228600">
              <a:buAutoNum type="arabicPeriod"/>
            </a:pPr>
            <a:r>
              <a:rPr lang="en-GB" sz="1600">
                <a:latin typeface="Times New Roman"/>
                <a:ea typeface="+mn-lt"/>
                <a:cs typeface="+mn-lt"/>
              </a:rPr>
              <a:t>By encrypting the watermarks, we can ensure their integrity, even though their removal is still possible.</a:t>
            </a:r>
          </a:p>
          <a:p>
            <a:pPr marL="228600" indent="-228600">
              <a:buAutoNum type="arabicPeriod"/>
            </a:pPr>
            <a:r>
              <a:rPr lang="en-GB" sz="1600">
                <a:latin typeface="Times New Roman"/>
                <a:ea typeface="+mn-lt"/>
                <a:cs typeface="+mn-lt"/>
              </a:rPr>
              <a:t>Without specific information about images, the detection of steganographic content is a complex mathematical task, due to the sheer variability in the statistical properties of natural, unaltered images, making it challenging to assess with any degree of certainty whether content has been embedded within an image, and even harder to differentiate between legitimate applications like image watermarking and potentially malicious use cases.</a:t>
            </a:r>
            <a:endParaRPr lang="en-GB" sz="1600">
              <a:latin typeface="Times New Roman"/>
              <a:ea typeface="Calibri" panose="020F0502020204030204"/>
              <a:cs typeface="Calibri" panose="020F0502020204030204"/>
            </a:endParaRPr>
          </a:p>
        </p:txBody>
      </p:sp>
    </p:spTree>
    <p:extLst>
      <p:ext uri="{BB962C8B-B14F-4D97-AF65-F5344CB8AC3E}">
        <p14:creationId xmlns:p14="http://schemas.microsoft.com/office/powerpoint/2010/main" val="505731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939CD-80A6-A4FE-225B-0BD5AF680A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6C6E0-D507-1494-C17E-28A7C3429A8D}"/>
              </a:ext>
            </a:extLst>
          </p:cNvPr>
          <p:cNvSpPr>
            <a:spLocks noGrp="1"/>
          </p:cNvSpPr>
          <p:nvPr>
            <p:ph type="title"/>
          </p:nvPr>
        </p:nvSpPr>
        <p:spPr>
          <a:xfrm>
            <a:off x="1141413" y="250656"/>
            <a:ext cx="9905998" cy="1478570"/>
          </a:xfrm>
        </p:spPr>
        <p:txBody>
          <a:bodyPr>
            <a:normAutofit/>
          </a:bodyPr>
          <a:lstStyle/>
          <a:p>
            <a:r>
              <a:rPr lang="en-RO" sz="2800" b="1">
                <a:latin typeface="Times New Roman"/>
                <a:cs typeface="Times New Roman"/>
              </a:rPr>
              <a:t>Bibliography</a:t>
            </a:r>
            <a:endParaRPr lang="en-US"/>
          </a:p>
        </p:txBody>
      </p:sp>
      <p:sp>
        <p:nvSpPr>
          <p:cNvPr id="3" name="Content Placeholder 2">
            <a:extLst>
              <a:ext uri="{FF2B5EF4-FFF2-40B4-BE49-F238E27FC236}">
                <a16:creationId xmlns:a16="http://schemas.microsoft.com/office/drawing/2014/main" id="{5231C37D-8FFB-AB94-2E32-0DDD9DFD5E93}"/>
              </a:ext>
            </a:extLst>
          </p:cNvPr>
          <p:cNvSpPr>
            <a:spLocks noGrp="1"/>
          </p:cNvSpPr>
          <p:nvPr>
            <p:ph idx="1"/>
          </p:nvPr>
        </p:nvSpPr>
        <p:spPr>
          <a:xfrm>
            <a:off x="1141413" y="1933217"/>
            <a:ext cx="9905999" cy="4562317"/>
          </a:xfrm>
        </p:spPr>
        <p:txBody>
          <a:bodyPr vert="horz" lIns="0" tIns="45720" rIns="0" bIns="45720" rtlCol="0" anchor="t">
            <a:normAutofit/>
          </a:bodyPr>
          <a:lstStyle/>
          <a:p>
            <a:pPr marL="0" indent="0">
              <a:spcBef>
                <a:spcPts val="400"/>
              </a:spcBef>
              <a:buNone/>
            </a:pPr>
            <a:r>
              <a:rPr lang="en-GB" sz="1200" b="1">
                <a:solidFill>
                  <a:schemeClr val="tx1">
                    <a:lumMod val="85000"/>
                    <a:lumOff val="15000"/>
                  </a:schemeClr>
                </a:solidFill>
                <a:latin typeface="Times New Roman"/>
                <a:ea typeface="+mn-lt"/>
                <a:cs typeface="Arial"/>
              </a:rPr>
              <a:t>Information:</a:t>
            </a:r>
            <a:endParaRPr lang="en-US">
              <a:ea typeface="Calibri" panose="020F0502020204030204"/>
              <a:cs typeface="Calibri" panose="020F0502020204030204"/>
            </a:endParaRPr>
          </a:p>
          <a:p>
            <a:pPr marL="228600" indent="0">
              <a:spcBef>
                <a:spcPts val="400"/>
              </a:spcBef>
              <a:buAutoNum type="arabicPeriod"/>
            </a:pPr>
            <a:r>
              <a:rPr lang="en-GB" sz="1000" dirty="0">
                <a:latin typeface="Calibri"/>
                <a:ea typeface="+mn-lt"/>
                <a:cs typeface="Calibri"/>
              </a:rPr>
              <a:t>https://en.wikipedia.org/wiki/Steganography (Steganography - Wikipedia)</a:t>
            </a:r>
          </a:p>
          <a:p>
            <a:pPr marL="228600" indent="0">
              <a:spcBef>
                <a:spcPts val="400"/>
              </a:spcBef>
              <a:buAutoNum type="arabicPeriod"/>
            </a:pPr>
            <a:r>
              <a:rPr lang="en-GB" sz="1000" dirty="0">
                <a:ea typeface="+mn-lt"/>
                <a:cs typeface="+mn-lt"/>
              </a:rPr>
              <a:t>https://www.kaspersky.com/resource-center/definitions/what-is-steganography (What is steganography? Definition and </a:t>
            </a:r>
            <a:r>
              <a:rPr lang="en-GB" sz="1000" err="1">
                <a:ea typeface="+mn-lt"/>
                <a:cs typeface="+mn-lt"/>
              </a:rPr>
              <a:t>explaination</a:t>
            </a:r>
            <a:r>
              <a:rPr lang="en-GB" sz="1000" dirty="0">
                <a:ea typeface="+mn-lt"/>
                <a:cs typeface="+mn-lt"/>
              </a:rPr>
              <a:t> - Kaspersky)</a:t>
            </a:r>
            <a:endParaRPr lang="en-GB" sz="1000">
              <a:solidFill>
                <a:schemeClr val="tx1">
                  <a:lumMod val="85000"/>
                  <a:lumOff val="15000"/>
                </a:schemeClr>
              </a:solidFill>
              <a:latin typeface="Calibri"/>
              <a:ea typeface="+mn-lt"/>
              <a:cs typeface="Calibri" panose="020F0502020204030204"/>
            </a:endParaRPr>
          </a:p>
          <a:p>
            <a:pPr marL="228600" indent="0">
              <a:spcBef>
                <a:spcPts val="400"/>
              </a:spcBef>
              <a:buAutoNum type="arabicPeriod"/>
            </a:pPr>
            <a:r>
              <a:rPr lang="en-GB" sz="1000" dirty="0">
                <a:solidFill>
                  <a:schemeClr val="tx1">
                    <a:lumMod val="85000"/>
                    <a:lumOff val="15000"/>
                  </a:schemeClr>
                </a:solidFill>
                <a:ea typeface="+mn-lt"/>
                <a:cs typeface="+mn-lt"/>
                <a:hlinkClick r:id="rId2">
                  <a:extLst>
                    <a:ext uri="{A12FA001-AC4F-418D-AE19-62706E023703}">
                      <ahyp:hlinkClr xmlns:ahyp="http://schemas.microsoft.com/office/drawing/2018/hyperlinkcolor" val="tx"/>
                    </a:ext>
                  </a:extLst>
                </a:hlinkClick>
              </a:rPr>
              <a:t>https://cve.mitre.org/cgi-bin/cvekey.cgi?keyword=steganography</a:t>
            </a:r>
            <a:r>
              <a:rPr lang="en-GB" sz="1000" dirty="0">
                <a:solidFill>
                  <a:schemeClr val="tx1">
                    <a:lumMod val="85000"/>
                    <a:lumOff val="15000"/>
                  </a:schemeClr>
                </a:solidFill>
                <a:ea typeface="+mn-lt"/>
                <a:cs typeface="+mn-lt"/>
                <a:hlinkClick r:id="" action="ppaction://noaction">
                  <a:extLst>
                    <a:ext uri="{A12FA001-AC4F-418D-AE19-62706E023703}">
                      <ahyp:hlinkClr xmlns:ahyp="http://schemas.microsoft.com/office/drawing/2018/hyperlinkcolor" val="tx"/>
                    </a:ext>
                  </a:extLst>
                </a:hlinkClick>
              </a:rPr>
              <a:t> (CVE MITRE Search Engine)</a:t>
            </a:r>
            <a:endParaRPr lang="en-GB" sz="1000" dirty="0">
              <a:solidFill>
                <a:schemeClr val="tx1">
                  <a:lumMod val="85000"/>
                  <a:lumOff val="15000"/>
                </a:schemeClr>
              </a:solidFill>
              <a:ea typeface="+mn-lt"/>
              <a:cs typeface="+mn-lt"/>
            </a:endParaRPr>
          </a:p>
          <a:p>
            <a:pPr marL="228600" indent="0">
              <a:spcBef>
                <a:spcPts val="400"/>
              </a:spcBef>
              <a:buAutoNum type="arabicPeriod"/>
            </a:pPr>
            <a:r>
              <a:rPr lang="en-GB" sz="1000" dirty="0">
                <a:latin typeface="Calibri"/>
                <a:ea typeface="+mn-lt"/>
                <a:cs typeface="Calibri"/>
                <a:hlinkClick r:id="" action="ppaction://noaction">
                  <a:extLst>
                    <a:ext uri="{A12FA001-AC4F-418D-AE19-62706E023703}">
                      <ahyp:hlinkClr xmlns:ahyp="http://schemas.microsoft.com/office/drawing/2018/hyperlinkcolor" val="tx"/>
                    </a:ext>
                  </a:extLst>
                </a:hlinkClick>
              </a:rPr>
              <a:t>https://en.wikipedia.org/wiki/Cryptography_law</a:t>
            </a:r>
            <a:r>
              <a:rPr lang="en-GB" sz="1000" dirty="0">
                <a:latin typeface="Calibri"/>
                <a:ea typeface="+mn-lt"/>
                <a:cs typeface="Calibri"/>
              </a:rPr>
              <a:t> (Cryptography law - Wikipedia)</a:t>
            </a:r>
          </a:p>
          <a:p>
            <a:pPr marL="228600" indent="0">
              <a:spcBef>
                <a:spcPts val="400"/>
              </a:spcBef>
              <a:buAutoNum type="arabicPeriod"/>
            </a:pPr>
            <a:r>
              <a:rPr lang="en-GB" sz="1000" dirty="0">
                <a:latin typeface="Calibri"/>
                <a:ea typeface="+mn-lt"/>
                <a:cs typeface="+mn-lt"/>
              </a:rPr>
              <a:t>https://www.youtube.com/watch?v=TWEXCYQKyDc (Secrets Hidden in Images (Steganography) - Computerphile)</a:t>
            </a:r>
          </a:p>
          <a:p>
            <a:pPr marL="228600" indent="0">
              <a:spcBef>
                <a:spcPts val="400"/>
              </a:spcBef>
              <a:buAutoNum type="arabicPeriod"/>
            </a:pPr>
            <a:r>
              <a:rPr lang="en-GB" sz="1000" dirty="0">
                <a:latin typeface="Calibri"/>
                <a:ea typeface="Calibri" panose="020F0502020204030204"/>
                <a:cs typeface="Calibri"/>
              </a:rPr>
              <a:t>https://www.cs.unc.edu/~lin/COMP089H/LEC/steganography.pdf (Steganography: Hiding Data In Plain Sight – Ryan Gibson)</a:t>
            </a:r>
          </a:p>
          <a:p>
            <a:pPr marL="228600" indent="0">
              <a:spcBef>
                <a:spcPts val="400"/>
              </a:spcBef>
              <a:buAutoNum type="arabicPeriod"/>
            </a:pPr>
            <a:r>
              <a:rPr lang="en-GB" sz="1000" dirty="0">
                <a:ea typeface="+mn-lt"/>
                <a:cs typeface="+mn-lt"/>
              </a:rPr>
              <a:t>https://www.youtube.com/watch?v=BQPkRlbVFEs (Advanced JPEG Steganography and Detection – John Ortiz)</a:t>
            </a:r>
            <a:endParaRPr lang="en-GB" sz="1000" dirty="0">
              <a:latin typeface="Times New Roman"/>
              <a:ea typeface="Calibri" panose="020F0502020204030204"/>
              <a:cs typeface="Calibri"/>
            </a:endParaRPr>
          </a:p>
          <a:p>
            <a:pPr marL="0" indent="0">
              <a:spcBef>
                <a:spcPts val="400"/>
              </a:spcBef>
              <a:buNone/>
            </a:pPr>
            <a:r>
              <a:rPr lang="en-GB" sz="1200" b="1">
                <a:solidFill>
                  <a:schemeClr val="tx1">
                    <a:lumMod val="85000"/>
                    <a:lumOff val="15000"/>
                  </a:schemeClr>
                </a:solidFill>
                <a:latin typeface="Calibri"/>
                <a:ea typeface="Calibri" panose="020F0502020204030204"/>
                <a:cs typeface="Calibri"/>
              </a:rPr>
              <a:t>Images:</a:t>
            </a:r>
          </a:p>
          <a:p>
            <a:pPr marL="228600" indent="0">
              <a:spcBef>
                <a:spcPts val="400"/>
              </a:spcBef>
              <a:buAutoNum type="arabicPeriod"/>
            </a:pPr>
            <a:r>
              <a:rPr lang="en-GB" sz="1000" dirty="0">
                <a:solidFill>
                  <a:schemeClr val="tx1">
                    <a:lumMod val="85000"/>
                    <a:lumOff val="15000"/>
                  </a:schemeClr>
                </a:solidFill>
                <a:ea typeface="+mn-lt"/>
                <a:cs typeface="+mn-lt"/>
                <a:hlinkClick r:id="rId3">
                  <a:extLst>
                    <a:ext uri="{A12FA001-AC4F-418D-AE19-62706E023703}">
                      <ahyp:hlinkClr xmlns:ahyp="http://schemas.microsoft.com/office/drawing/2018/hyperlinkcolor" val="tx"/>
                    </a:ext>
                  </a:extLst>
                </a:hlinkClick>
              </a:rPr>
              <a:t>https://www.lukecollinsphotography.com/should-you-watermark-images/</a:t>
            </a:r>
            <a:r>
              <a:rPr lang="en-GB" sz="1000">
                <a:solidFill>
                  <a:schemeClr val="tx1">
                    <a:lumMod val="85000"/>
                    <a:lumOff val="15000"/>
                  </a:schemeClr>
                </a:solidFill>
                <a:ea typeface="+mn-lt"/>
                <a:cs typeface="+mn-lt"/>
              </a:rPr>
              <a:t> (Should you watermark your images? Yes! Within reason. - Luke Collins)</a:t>
            </a:r>
          </a:p>
          <a:p>
            <a:pPr marL="228600" indent="0">
              <a:spcBef>
                <a:spcPts val="400"/>
              </a:spcBef>
              <a:buAutoNum type="arabicPeriod"/>
            </a:pPr>
            <a:r>
              <a:rPr lang="en-GB" sz="1000" dirty="0">
                <a:solidFill>
                  <a:schemeClr val="tx1">
                    <a:lumMod val="85000"/>
                    <a:lumOff val="15000"/>
                  </a:schemeClr>
                </a:solidFill>
                <a:ea typeface="+mn-lt"/>
                <a:cs typeface="+mn-lt"/>
                <a:hlinkClick r:id="rId4">
                  <a:extLst>
                    <a:ext uri="{A12FA001-AC4F-418D-AE19-62706E023703}">
                      <ahyp:hlinkClr xmlns:ahyp="http://schemas.microsoft.com/office/drawing/2018/hyperlinkcolor" val="tx"/>
                    </a:ext>
                  </a:extLst>
                </a:hlinkClick>
              </a:rPr>
              <a:t>https://fooplugins.com/should-you-watermark-images/</a:t>
            </a:r>
            <a:r>
              <a:rPr lang="en-GB" sz="1000">
                <a:solidFill>
                  <a:schemeClr val="tx1">
                    <a:lumMod val="85000"/>
                    <a:lumOff val="15000"/>
                  </a:schemeClr>
                </a:solidFill>
                <a:ea typeface="+mn-lt"/>
                <a:cs typeface="+mn-lt"/>
              </a:rPr>
              <a:t> (Should You Watermark Images In Your WordPress Gallery? - FooPlugins)</a:t>
            </a:r>
            <a:endParaRPr lang="en-GB" sz="1000">
              <a:solidFill>
                <a:schemeClr val="tx1">
                  <a:lumMod val="85000"/>
                  <a:lumOff val="15000"/>
                </a:schemeClr>
              </a:solidFill>
              <a:ea typeface="+mn-lt"/>
              <a:cs typeface="Times New Roman"/>
            </a:endParaRPr>
          </a:p>
          <a:p>
            <a:pPr marL="228600" indent="0">
              <a:spcBef>
                <a:spcPts val="400"/>
              </a:spcBef>
              <a:buAutoNum type="arabicPeriod"/>
            </a:pPr>
            <a:r>
              <a:rPr lang="en-GB" sz="1000" dirty="0">
                <a:solidFill>
                  <a:schemeClr val="tx1">
                    <a:lumMod val="85000"/>
                    <a:lumOff val="15000"/>
                  </a:schemeClr>
                </a:solidFill>
                <a:ea typeface="+mn-lt"/>
                <a:cs typeface="Times New Roman"/>
                <a:hlinkClick r:id="rId5">
                  <a:extLst>
                    <a:ext uri="{A12FA001-AC4F-418D-AE19-62706E023703}">
                      <ahyp:hlinkClr xmlns:ahyp="http://schemas.microsoft.com/office/drawing/2018/hyperlinkcolor" val="tx"/>
                    </a:ext>
                  </a:extLst>
                </a:hlinkClick>
              </a:rPr>
              <a:t>https://en.wikipedia.org/wiki/Steganography</a:t>
            </a:r>
            <a:r>
              <a:rPr lang="en-GB" sz="1000">
                <a:solidFill>
                  <a:schemeClr val="tx1">
                    <a:lumMod val="85000"/>
                    <a:lumOff val="15000"/>
                  </a:schemeClr>
                </a:solidFill>
                <a:ea typeface="+mn-lt"/>
                <a:cs typeface="Times New Roman"/>
              </a:rPr>
              <a:t> (Steganography - Wikipedia)</a:t>
            </a:r>
            <a:endParaRPr lang="en-GB" sz="1000" b="1">
              <a:solidFill>
                <a:schemeClr val="tx1">
                  <a:lumMod val="85000"/>
                  <a:lumOff val="15000"/>
                </a:schemeClr>
              </a:solidFill>
              <a:ea typeface="+mn-lt"/>
              <a:cs typeface="+mn-lt"/>
            </a:endParaRPr>
          </a:p>
          <a:p>
            <a:pPr marL="228600" indent="0">
              <a:spcBef>
                <a:spcPts val="400"/>
              </a:spcBef>
              <a:buAutoNum type="arabicPeriod"/>
            </a:pPr>
            <a:r>
              <a:rPr lang="en-GB" sz="1000" dirty="0">
                <a:solidFill>
                  <a:schemeClr val="tx1">
                    <a:lumMod val="85000"/>
                    <a:lumOff val="15000"/>
                  </a:schemeClr>
                </a:solidFill>
                <a:ea typeface="+mn-lt"/>
                <a:cs typeface="Arial"/>
                <a:hlinkClick r:id="rId6">
                  <a:extLst>
                    <a:ext uri="{A12FA001-AC4F-418D-AE19-62706E023703}">
                      <ahyp:hlinkClr xmlns:ahyp="http://schemas.microsoft.com/office/drawing/2018/hyperlinkcolor" val="tx"/>
                    </a:ext>
                  </a:extLst>
                </a:hlinkClick>
              </a:rPr>
              <a:t>https://www.wired.com/story/steganography-hacker-lexicon/</a:t>
            </a:r>
            <a:r>
              <a:rPr lang="en-GB" sz="1000">
                <a:solidFill>
                  <a:schemeClr val="tx1">
                    <a:lumMod val="85000"/>
                    <a:lumOff val="15000"/>
                  </a:schemeClr>
                </a:solidFill>
                <a:ea typeface="+mn-lt"/>
                <a:cs typeface="Arial"/>
              </a:rPr>
              <a:t> (Hacker Lexicon: What Is Steganography? - Lily Hay Newman)</a:t>
            </a:r>
            <a:endParaRPr lang="en-GB" sz="1000">
              <a:solidFill>
                <a:schemeClr val="tx1">
                  <a:lumMod val="85000"/>
                  <a:lumOff val="15000"/>
                </a:schemeClr>
              </a:solidFill>
              <a:ea typeface="Calibri"/>
              <a:cs typeface="Calibri"/>
            </a:endParaRPr>
          </a:p>
          <a:p>
            <a:pPr marL="228600" indent="0">
              <a:spcBef>
                <a:spcPts val="400"/>
              </a:spcBef>
              <a:buAutoNum type="arabicPeriod"/>
            </a:pPr>
            <a:r>
              <a:rPr lang="en-GB" sz="1000">
                <a:solidFill>
                  <a:srgbClr val="404040"/>
                </a:solidFill>
                <a:ea typeface="+mn-lt"/>
                <a:cs typeface="+mn-lt"/>
              </a:rPr>
              <a:t>https://research.ijcaonline.org/volume99/number5/pxc3897896.pdf (Image Steganography using LSB and LSB+Huffman Code - Wa'el Ibrahim A. Al-Mazaydeh)</a:t>
            </a:r>
            <a:endParaRPr lang="en-GB" sz="1000" dirty="0">
              <a:solidFill>
                <a:schemeClr val="tx1">
                  <a:lumMod val="85000"/>
                  <a:lumOff val="15000"/>
                </a:schemeClr>
              </a:solidFill>
              <a:ea typeface="+mn-lt"/>
              <a:cs typeface="Arial"/>
            </a:endParaRPr>
          </a:p>
          <a:p>
            <a:pPr marL="228600" indent="0">
              <a:spcBef>
                <a:spcPts val="400"/>
              </a:spcBef>
              <a:buAutoNum type="arabicPeriod"/>
            </a:pPr>
            <a:r>
              <a:rPr lang="en-GB" sz="1000" dirty="0">
                <a:solidFill>
                  <a:schemeClr val="tx1">
                    <a:lumMod val="85000"/>
                    <a:lumOff val="15000"/>
                  </a:schemeClr>
                </a:solidFill>
                <a:ea typeface="+mn-lt"/>
                <a:cs typeface="Times New Roman"/>
                <a:hlinkClick r:id="rId7">
                  <a:extLst>
                    <a:ext uri="{A12FA001-AC4F-418D-AE19-62706E023703}">
                      <ahyp:hlinkClr xmlns:ahyp="http://schemas.microsoft.com/office/drawing/2018/hyperlinkcolor" val="tx"/>
                    </a:ext>
                  </a:extLst>
                </a:hlinkClick>
              </a:rPr>
              <a:t>https://www.youtube.com/watch?v=TWEXCYQKyDc</a:t>
            </a:r>
            <a:r>
              <a:rPr lang="en-GB" sz="1000">
                <a:solidFill>
                  <a:schemeClr val="tx1">
                    <a:lumMod val="85000"/>
                    <a:lumOff val="15000"/>
                  </a:schemeClr>
                </a:solidFill>
                <a:ea typeface="+mn-lt"/>
                <a:cs typeface="Times New Roman"/>
              </a:rPr>
              <a:t> (Secrets Hidden in Images (Steganography) - Computerphile)</a:t>
            </a:r>
            <a:endParaRPr lang="en-GB" sz="1000">
              <a:solidFill>
                <a:schemeClr val="tx1">
                  <a:lumMod val="85000"/>
                  <a:lumOff val="15000"/>
                </a:schemeClr>
              </a:solidFill>
              <a:ea typeface="Calibri"/>
              <a:cs typeface="Calibri"/>
            </a:endParaRPr>
          </a:p>
          <a:p>
            <a:pPr marL="228600" indent="0">
              <a:spcBef>
                <a:spcPts val="400"/>
              </a:spcBef>
              <a:buAutoNum type="arabicPeriod"/>
            </a:pPr>
            <a:r>
              <a:rPr lang="en-GB" sz="1000" dirty="0">
                <a:solidFill>
                  <a:schemeClr val="tx1">
                    <a:lumMod val="85000"/>
                    <a:lumOff val="15000"/>
                  </a:schemeClr>
                </a:solidFill>
                <a:ea typeface="+mn-lt"/>
                <a:cs typeface="Arial"/>
                <a:hlinkClick r:id="rId8">
                  <a:extLst>
                    <a:ext uri="{A12FA001-AC4F-418D-AE19-62706E023703}">
                      <ahyp:hlinkClr xmlns:ahyp="http://schemas.microsoft.com/office/drawing/2018/hyperlinkcolor" val="tx"/>
                    </a:ext>
                  </a:extLst>
                </a:hlinkClick>
              </a:rPr>
              <a:t>https://kids.nationalgeographic.com/nature/habitats/article/mountain</a:t>
            </a:r>
            <a:r>
              <a:rPr lang="en-GB" sz="1000">
                <a:solidFill>
                  <a:schemeClr val="tx1">
                    <a:lumMod val="85000"/>
                    <a:lumOff val="15000"/>
                  </a:schemeClr>
                </a:solidFill>
                <a:ea typeface="+mn-lt"/>
                <a:cs typeface="Arial"/>
              </a:rPr>
              <a:t> (Mountain Habitat – Avery Hurt</a:t>
            </a:r>
            <a:r>
              <a:rPr lang="en-GB" sz="1000" dirty="0">
                <a:solidFill>
                  <a:schemeClr val="tx1">
                    <a:lumMod val="85000"/>
                    <a:lumOff val="15000"/>
                  </a:schemeClr>
                </a:solidFill>
                <a:ea typeface="+mn-lt"/>
                <a:cs typeface="Arial"/>
              </a:rPr>
              <a:t>)</a:t>
            </a:r>
            <a:endParaRPr lang="en-GB" sz="1000">
              <a:solidFill>
                <a:schemeClr val="tx1">
                  <a:lumMod val="85000"/>
                  <a:lumOff val="15000"/>
                </a:schemeClr>
              </a:solidFill>
              <a:ea typeface="Calibri"/>
              <a:cs typeface="Calibri"/>
            </a:endParaRPr>
          </a:p>
          <a:p>
            <a:pPr marL="228600" indent="0">
              <a:spcBef>
                <a:spcPts val="400"/>
              </a:spcBef>
              <a:buAutoNum type="arabicPeriod"/>
            </a:pPr>
            <a:r>
              <a:rPr lang="en-GB" sz="1000" dirty="0">
                <a:solidFill>
                  <a:schemeClr val="tx1">
                    <a:lumMod val="85000"/>
                    <a:lumOff val="15000"/>
                  </a:schemeClr>
                </a:solidFill>
                <a:ea typeface="+mn-lt"/>
                <a:cs typeface="Arial"/>
              </a:rPr>
              <a:t>https://www.forestryengland.uk/mortimer-forest </a:t>
            </a:r>
            <a:endParaRPr lang="en-GB" sz="1000">
              <a:solidFill>
                <a:schemeClr val="tx1">
                  <a:lumMod val="85000"/>
                  <a:lumOff val="15000"/>
                </a:schemeClr>
              </a:solidFill>
              <a:latin typeface="Calibri"/>
              <a:ea typeface="Calibri" panose="020F0502020204030204"/>
              <a:cs typeface="Arial"/>
            </a:endParaRPr>
          </a:p>
          <a:p>
            <a:pPr marL="228600" indent="0">
              <a:spcBef>
                <a:spcPts val="400"/>
              </a:spcBef>
              <a:buAutoNum type="arabicPeriod"/>
            </a:pPr>
            <a:endParaRPr lang="en-GB" sz="1100">
              <a:solidFill>
                <a:srgbClr val="637052"/>
              </a:solidFill>
              <a:latin typeface="Arial"/>
              <a:ea typeface="Calibri" panose="020F0502020204030204"/>
              <a:cs typeface="Arial"/>
            </a:endParaRPr>
          </a:p>
        </p:txBody>
      </p:sp>
    </p:spTree>
    <p:extLst>
      <p:ext uri="{BB962C8B-B14F-4D97-AF65-F5344CB8AC3E}">
        <p14:creationId xmlns:p14="http://schemas.microsoft.com/office/powerpoint/2010/main" val="280358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23027-813D-F5E9-0FD9-621589FE0EF2}"/>
              </a:ext>
            </a:extLst>
          </p:cNvPr>
          <p:cNvSpPr>
            <a:spLocks noGrp="1"/>
          </p:cNvSpPr>
          <p:nvPr>
            <p:ph type="title"/>
          </p:nvPr>
        </p:nvSpPr>
        <p:spPr>
          <a:xfrm>
            <a:off x="1341108" y="276658"/>
            <a:ext cx="9905998" cy="1478570"/>
          </a:xfrm>
        </p:spPr>
        <p:txBody>
          <a:bodyPr>
            <a:normAutofit/>
          </a:bodyPr>
          <a:lstStyle/>
          <a:p>
            <a:r>
              <a:rPr lang="en-RO" sz="3200" b="1">
                <a:solidFill>
                  <a:schemeClr val="tx1"/>
                </a:solidFill>
                <a:latin typeface="Times New Roman"/>
                <a:cs typeface="Times New Roman"/>
              </a:rPr>
              <a:t>Contents</a:t>
            </a:r>
            <a:endParaRPr lang="en-US" sz="3200" b="1">
              <a:solidFill>
                <a:schemeClr val="tx1"/>
              </a:solidFill>
              <a:cs typeface="Calibri Light"/>
            </a:endParaRPr>
          </a:p>
        </p:txBody>
      </p:sp>
      <p:sp>
        <p:nvSpPr>
          <p:cNvPr id="3" name="Content Placeholder 2">
            <a:extLst>
              <a:ext uri="{FF2B5EF4-FFF2-40B4-BE49-F238E27FC236}">
                <a16:creationId xmlns:a16="http://schemas.microsoft.com/office/drawing/2014/main" id="{6601EC60-4158-F672-D708-E11792DEA3DF}"/>
              </a:ext>
            </a:extLst>
          </p:cNvPr>
          <p:cNvSpPr>
            <a:spLocks noGrp="1"/>
          </p:cNvSpPr>
          <p:nvPr>
            <p:ph idx="1"/>
          </p:nvPr>
        </p:nvSpPr>
        <p:spPr>
          <a:xfrm>
            <a:off x="1435702" y="1755228"/>
            <a:ext cx="9905999" cy="4403834"/>
          </a:xfrm>
        </p:spPr>
        <p:txBody>
          <a:bodyPr vert="horz" lIns="0" tIns="45720" rIns="0" bIns="45720" rtlCol="0" anchor="t">
            <a:normAutofit/>
          </a:bodyPr>
          <a:lstStyle/>
          <a:p>
            <a:pPr>
              <a:buChar char="-"/>
            </a:pPr>
            <a:r>
              <a:rPr lang="en-RO" sz="1400">
                <a:solidFill>
                  <a:schemeClr val="tx1"/>
                </a:solidFill>
                <a:latin typeface="Times New Roman"/>
                <a:cs typeface="Times New Roman"/>
              </a:rPr>
              <a:t>Subject description (3-4)</a:t>
            </a:r>
            <a:endParaRPr lang="en-US" sz="1400">
              <a:solidFill>
                <a:schemeClr val="tx1"/>
              </a:solidFill>
              <a:latin typeface="Times New Roman"/>
              <a:cs typeface="Times New Roman"/>
            </a:endParaRPr>
          </a:p>
          <a:p>
            <a:pPr>
              <a:buChar char="-"/>
            </a:pPr>
            <a:r>
              <a:rPr lang="en-RO" sz="1400">
                <a:solidFill>
                  <a:schemeClr val="tx1"/>
                </a:solidFill>
                <a:latin typeface="Times New Roman"/>
                <a:cs typeface="Times New Roman"/>
              </a:rPr>
              <a:t>Justification for the chosen subject (5)</a:t>
            </a:r>
          </a:p>
          <a:p>
            <a:pPr>
              <a:buChar char="-"/>
            </a:pPr>
            <a:r>
              <a:rPr lang="en-RO" sz="1400">
                <a:solidFill>
                  <a:schemeClr val="tx1"/>
                </a:solidFill>
                <a:latin typeface="Times New Roman"/>
                <a:cs typeface="Times New Roman"/>
              </a:rPr>
              <a:t>Technical details (6-9)</a:t>
            </a:r>
          </a:p>
          <a:p>
            <a:pPr>
              <a:buChar char="-"/>
            </a:pPr>
            <a:r>
              <a:rPr lang="en-RO" sz="1400">
                <a:solidFill>
                  <a:schemeClr val="tx1"/>
                </a:solidFill>
                <a:latin typeface="Times New Roman"/>
                <a:cs typeface="Times New Roman"/>
              </a:rPr>
              <a:t>Libraries and Packages (10)</a:t>
            </a:r>
          </a:p>
          <a:p>
            <a:pPr>
              <a:buChar char="-"/>
            </a:pPr>
            <a:r>
              <a:rPr lang="en-RO" sz="1400">
                <a:solidFill>
                  <a:schemeClr val="tx1"/>
                </a:solidFill>
                <a:latin typeface="Times New Roman"/>
                <a:cs typeface="Times New Roman"/>
              </a:rPr>
              <a:t>Results (11-13)</a:t>
            </a:r>
          </a:p>
          <a:p>
            <a:pPr>
              <a:buChar char="-"/>
            </a:pPr>
            <a:r>
              <a:rPr lang="en-RO" sz="1400">
                <a:solidFill>
                  <a:schemeClr val="tx1"/>
                </a:solidFill>
                <a:latin typeface="Times New Roman"/>
                <a:cs typeface="Times New Roman"/>
              </a:rPr>
              <a:t>Conclusions (14)</a:t>
            </a:r>
          </a:p>
          <a:p>
            <a:pPr>
              <a:buChar char="-"/>
            </a:pPr>
            <a:r>
              <a:rPr lang="en-RO" sz="1400">
                <a:solidFill>
                  <a:schemeClr val="tx1"/>
                </a:solidFill>
                <a:latin typeface="Times New Roman"/>
                <a:cs typeface="Times New Roman"/>
              </a:rPr>
              <a:t>Bibliography (15)</a:t>
            </a:r>
          </a:p>
        </p:txBody>
      </p:sp>
    </p:spTree>
    <p:extLst>
      <p:ext uri="{BB962C8B-B14F-4D97-AF65-F5344CB8AC3E}">
        <p14:creationId xmlns:p14="http://schemas.microsoft.com/office/powerpoint/2010/main" val="163019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697B6-C32B-C248-2A27-D03E21CD76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880B1-81F6-1530-A534-82EB7A6BDB06}"/>
              </a:ext>
            </a:extLst>
          </p:cNvPr>
          <p:cNvSpPr>
            <a:spLocks noGrp="1"/>
          </p:cNvSpPr>
          <p:nvPr>
            <p:ph idx="1"/>
          </p:nvPr>
        </p:nvSpPr>
        <p:spPr>
          <a:xfrm>
            <a:off x="1141413" y="4305356"/>
            <a:ext cx="9905999" cy="1811003"/>
          </a:xfrm>
        </p:spPr>
        <p:txBody>
          <a:bodyPr vert="horz" lIns="0" tIns="45720" rIns="0" bIns="45720" rtlCol="0" anchor="t">
            <a:normAutofit/>
          </a:bodyPr>
          <a:lstStyle/>
          <a:p>
            <a:pPr marL="0" indent="0">
              <a:buNone/>
            </a:pPr>
            <a:r>
              <a:rPr lang="en-GB" sz="1200">
                <a:latin typeface="Times New Roman"/>
                <a:cs typeface="Times New Roman"/>
              </a:rPr>
              <a:t> Generally speaking, steganography is the practice of hiding information within other information or physical objects. Unlike cryptography, its purpose isn't making the content of the information </a:t>
            </a:r>
            <a:r>
              <a:rPr lang="en-GB" sz="1200">
                <a:latin typeface="Times New Roman"/>
                <a:ea typeface="+mn-lt"/>
                <a:cs typeface="Times New Roman"/>
              </a:rPr>
              <a:t>indecipherable, but hiding its presence altogether. These secret messages usually seem to be part of something else, such as images, articles, or other covert texts</a:t>
            </a:r>
            <a:r>
              <a:rPr lang="en-GB" sz="1200" baseline="30000">
                <a:latin typeface="Times New Roman"/>
                <a:ea typeface="+mn-lt"/>
                <a:cs typeface="Times New Roman"/>
              </a:rPr>
              <a:t>1,2</a:t>
            </a:r>
            <a:r>
              <a:rPr lang="en-GB" sz="1200">
                <a:latin typeface="Times New Roman"/>
                <a:ea typeface="+mn-lt"/>
                <a:cs typeface="Times New Roman"/>
              </a:rPr>
              <a:t>.</a:t>
            </a:r>
            <a:endParaRPr lang="en-US"/>
          </a:p>
          <a:p>
            <a:pPr marL="0" indent="0">
              <a:buNone/>
            </a:pPr>
            <a:r>
              <a:rPr lang="en-GB" sz="1200">
                <a:latin typeface="Times New Roman"/>
                <a:ea typeface="+mn-lt"/>
                <a:cs typeface="Times New Roman"/>
              </a:rPr>
              <a:t> Even though cryptography and steganography are separate disciplines, they are sometimes combined into robust security schemes. For example, while steganography in itself lacks the need for a secret key, the secret messages can be encrypted before being embedded</a:t>
            </a:r>
            <a:r>
              <a:rPr lang="en-GB" sz="1200" baseline="30000">
                <a:latin typeface="Times New Roman"/>
                <a:ea typeface="+mn-lt"/>
                <a:cs typeface="Times New Roman"/>
              </a:rPr>
              <a:t>1</a:t>
            </a:r>
            <a:r>
              <a:rPr lang="en-GB" sz="1200">
                <a:latin typeface="Times New Roman"/>
                <a:ea typeface="+mn-lt"/>
                <a:cs typeface="Times New Roman"/>
              </a:rPr>
              <a:t>.</a:t>
            </a:r>
            <a:endParaRPr lang="en-GB"/>
          </a:p>
          <a:p>
            <a:pPr marL="0" indent="0">
              <a:buNone/>
            </a:pPr>
            <a:r>
              <a:rPr lang="en-GB" sz="1200">
                <a:latin typeface="Times New Roman"/>
                <a:ea typeface="Calibri"/>
                <a:cs typeface="Times New Roman"/>
              </a:rPr>
              <a:t> Various steganographic techniques have existed since Ancient Greece</a:t>
            </a:r>
            <a:r>
              <a:rPr lang="en-GB" sz="1200" baseline="30000">
                <a:latin typeface="Times New Roman"/>
                <a:ea typeface="Calibri"/>
                <a:cs typeface="Times New Roman"/>
              </a:rPr>
              <a:t>1</a:t>
            </a:r>
            <a:r>
              <a:rPr lang="en-GB" sz="1200">
                <a:latin typeface="Times New Roman"/>
                <a:ea typeface="Calibri"/>
                <a:cs typeface="Times New Roman"/>
              </a:rPr>
              <a:t>, but modern approaches are centred around digital mediums, the most popular of which are documents, images, videos and audio, because of their large file size.</a:t>
            </a:r>
          </a:p>
          <a:p>
            <a:pPr marL="0" indent="0">
              <a:buNone/>
            </a:pPr>
            <a:endParaRPr lang="en-GB" sz="1200">
              <a:latin typeface="Times New Roman"/>
              <a:cs typeface="Times New Roman"/>
            </a:endParaRPr>
          </a:p>
        </p:txBody>
      </p:sp>
      <p:sp>
        <p:nvSpPr>
          <p:cNvPr id="10" name="Title 1">
            <a:extLst>
              <a:ext uri="{FF2B5EF4-FFF2-40B4-BE49-F238E27FC236}">
                <a16:creationId xmlns:a16="http://schemas.microsoft.com/office/drawing/2014/main" id="{9BBBEAC4-96C6-1946-E522-B9DDBA58D33C}"/>
              </a:ext>
            </a:extLst>
          </p:cNvPr>
          <p:cNvSpPr>
            <a:spLocks noGrp="1"/>
          </p:cNvSpPr>
          <p:nvPr>
            <p:ph type="title"/>
          </p:nvPr>
        </p:nvSpPr>
        <p:spPr>
          <a:xfrm>
            <a:off x="1141413" y="250656"/>
            <a:ext cx="9905998" cy="1478570"/>
          </a:xfrm>
        </p:spPr>
        <p:txBody>
          <a:bodyPr>
            <a:normAutofit/>
          </a:bodyPr>
          <a:lstStyle/>
          <a:p>
            <a:r>
              <a:rPr lang="en-RO" sz="2800" b="1">
                <a:latin typeface="Times New Roman"/>
                <a:cs typeface="Times New Roman"/>
              </a:rPr>
              <a:t>Subject description</a:t>
            </a:r>
            <a:endParaRPr lang="en-US"/>
          </a:p>
        </p:txBody>
      </p:sp>
      <p:sp>
        <p:nvSpPr>
          <p:cNvPr id="2" name="Content Placeholder 2">
            <a:extLst>
              <a:ext uri="{FF2B5EF4-FFF2-40B4-BE49-F238E27FC236}">
                <a16:creationId xmlns:a16="http://schemas.microsoft.com/office/drawing/2014/main" id="{FF68B5A1-7DD9-57D8-4A71-FB4F7879C11A}"/>
              </a:ext>
            </a:extLst>
          </p:cNvPr>
          <p:cNvSpPr>
            <a:spLocks noGrp="1"/>
          </p:cNvSpPr>
          <p:nvPr/>
        </p:nvSpPr>
        <p:spPr>
          <a:xfrm>
            <a:off x="1141795" y="1794572"/>
            <a:ext cx="9906000" cy="47495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GB" sz="1200">
                <a:latin typeface="Times New Roman"/>
                <a:ea typeface="Calibri"/>
                <a:cs typeface="Times New Roman"/>
              </a:rPr>
              <a:t> While many of the watermarks we are familiar with are simply layers of pixels which are overlayed onto an image, steganographic techniques make this rather annoying practice invisible to the naked eye.</a:t>
            </a:r>
          </a:p>
        </p:txBody>
      </p:sp>
      <p:pic>
        <p:nvPicPr>
          <p:cNvPr id="5" name="Picture 4" descr="Should you watermark your images? Yes! Within reason. - Luke ...">
            <a:extLst>
              <a:ext uri="{FF2B5EF4-FFF2-40B4-BE49-F238E27FC236}">
                <a16:creationId xmlns:a16="http://schemas.microsoft.com/office/drawing/2014/main" id="{D6818C12-08C9-108A-52CD-7B834119C9EE}"/>
              </a:ext>
            </a:extLst>
          </p:cNvPr>
          <p:cNvPicPr>
            <a:picLocks noChangeAspect="1"/>
          </p:cNvPicPr>
          <p:nvPr/>
        </p:nvPicPr>
        <p:blipFill>
          <a:blip r:embed="rId2"/>
          <a:stretch>
            <a:fillRect/>
          </a:stretch>
        </p:blipFill>
        <p:spPr>
          <a:xfrm>
            <a:off x="2339309" y="2271766"/>
            <a:ext cx="2743199" cy="1828353"/>
          </a:xfrm>
          <a:prstGeom prst="rect">
            <a:avLst/>
          </a:prstGeom>
        </p:spPr>
      </p:pic>
      <p:pic>
        <p:nvPicPr>
          <p:cNvPr id="7" name="Picture 6" descr="Watermark Images In Your WordPress Gallery | FooPlugins">
            <a:extLst>
              <a:ext uri="{FF2B5EF4-FFF2-40B4-BE49-F238E27FC236}">
                <a16:creationId xmlns:a16="http://schemas.microsoft.com/office/drawing/2014/main" id="{58880A5D-5366-33B2-3913-C81D3683CDA4}"/>
              </a:ext>
            </a:extLst>
          </p:cNvPr>
          <p:cNvPicPr>
            <a:picLocks noChangeAspect="1"/>
          </p:cNvPicPr>
          <p:nvPr/>
        </p:nvPicPr>
        <p:blipFill>
          <a:blip r:embed="rId3"/>
          <a:stretch>
            <a:fillRect/>
          </a:stretch>
        </p:blipFill>
        <p:spPr>
          <a:xfrm>
            <a:off x="6967632" y="2272183"/>
            <a:ext cx="2743200" cy="1827519"/>
          </a:xfrm>
          <a:prstGeom prst="rect">
            <a:avLst/>
          </a:prstGeom>
        </p:spPr>
      </p:pic>
      <p:sp>
        <p:nvSpPr>
          <p:cNvPr id="4" name="TextBox 3">
            <a:extLst>
              <a:ext uri="{FF2B5EF4-FFF2-40B4-BE49-F238E27FC236}">
                <a16:creationId xmlns:a16="http://schemas.microsoft.com/office/drawing/2014/main" id="{AEA3E412-4D06-94A0-B444-9505B112092D}"/>
              </a:ext>
            </a:extLst>
          </p:cNvPr>
          <p:cNvSpPr txBox="1"/>
          <p:nvPr/>
        </p:nvSpPr>
        <p:spPr>
          <a:xfrm>
            <a:off x="9631272" y="2221098"/>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Times New Roman"/>
                <a:ea typeface="Calibri"/>
                <a:cs typeface="Calibri"/>
              </a:rPr>
              <a:t>2</a:t>
            </a:r>
          </a:p>
        </p:txBody>
      </p:sp>
      <p:sp>
        <p:nvSpPr>
          <p:cNvPr id="6" name="TextBox 5">
            <a:extLst>
              <a:ext uri="{FF2B5EF4-FFF2-40B4-BE49-F238E27FC236}">
                <a16:creationId xmlns:a16="http://schemas.microsoft.com/office/drawing/2014/main" id="{5D966B94-74DD-985D-1575-F217B147C1F4}"/>
              </a:ext>
            </a:extLst>
          </p:cNvPr>
          <p:cNvSpPr txBox="1"/>
          <p:nvPr/>
        </p:nvSpPr>
        <p:spPr>
          <a:xfrm>
            <a:off x="5031917" y="2221097"/>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Times New Roman"/>
                <a:ea typeface="Calibri"/>
                <a:cs typeface="Calibri"/>
              </a:rPr>
              <a:t>1</a:t>
            </a:r>
          </a:p>
        </p:txBody>
      </p:sp>
    </p:spTree>
    <p:extLst>
      <p:ext uri="{BB962C8B-B14F-4D97-AF65-F5344CB8AC3E}">
        <p14:creationId xmlns:p14="http://schemas.microsoft.com/office/powerpoint/2010/main" val="3495945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DD94056-68A7-FD0C-DE87-CECE47E387BD}"/>
              </a:ext>
            </a:extLst>
          </p:cNvPr>
          <p:cNvSpPr txBox="1">
            <a:spLocks/>
          </p:cNvSpPr>
          <p:nvPr/>
        </p:nvSpPr>
        <p:spPr>
          <a:xfrm>
            <a:off x="1143000" y="2971907"/>
            <a:ext cx="9906000" cy="1340860"/>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GB" sz="1200">
                <a:latin typeface="Times New Roman"/>
                <a:ea typeface="Calibri"/>
                <a:cs typeface="Times New Roman"/>
              </a:rPr>
              <a:t>The two main categories of techniques used on digital images can be separated based on the domain in which information is hidden:</a:t>
            </a:r>
          </a:p>
          <a:p>
            <a:pPr marL="171450" indent="-171450">
              <a:buChar char="-"/>
            </a:pPr>
            <a:r>
              <a:rPr lang="en-GB" sz="1200">
                <a:latin typeface="Times New Roman"/>
                <a:ea typeface="Calibri"/>
                <a:cs typeface="Times New Roman"/>
              </a:rPr>
              <a:t>Spatial Domain techniques</a:t>
            </a:r>
          </a:p>
          <a:p>
            <a:pPr marL="171450" indent="-171450">
              <a:buChar char="-"/>
            </a:pPr>
            <a:r>
              <a:rPr lang="en-GB" sz="1200">
                <a:latin typeface="Times New Roman"/>
                <a:ea typeface="Calibri"/>
                <a:cs typeface="Times New Roman"/>
              </a:rPr>
              <a:t>Frequency Domain techniques</a:t>
            </a:r>
          </a:p>
          <a:p>
            <a:pPr marL="0" indent="0">
              <a:buNone/>
            </a:pPr>
            <a:r>
              <a:rPr lang="en-GB" sz="1200">
                <a:latin typeface="Times New Roman"/>
                <a:ea typeface="Calibri"/>
                <a:cs typeface="Times New Roman"/>
              </a:rPr>
              <a:t>The result is nonetheless imperceivable at first glance.</a:t>
            </a:r>
          </a:p>
        </p:txBody>
      </p:sp>
      <p:pic>
        <p:nvPicPr>
          <p:cNvPr id="14" name="Picture 13" descr="undefined">
            <a:extLst>
              <a:ext uri="{FF2B5EF4-FFF2-40B4-BE49-F238E27FC236}">
                <a16:creationId xmlns:a16="http://schemas.microsoft.com/office/drawing/2014/main" id="{DE663882-1D76-5AB8-D5A6-1C9A0C36BA6C}"/>
              </a:ext>
            </a:extLst>
          </p:cNvPr>
          <p:cNvPicPr>
            <a:picLocks noChangeAspect="1"/>
          </p:cNvPicPr>
          <p:nvPr/>
        </p:nvPicPr>
        <p:blipFill>
          <a:blip r:embed="rId2"/>
          <a:stretch>
            <a:fillRect/>
          </a:stretch>
        </p:blipFill>
        <p:spPr>
          <a:xfrm>
            <a:off x="2760385" y="4277458"/>
            <a:ext cx="1905266" cy="1905266"/>
          </a:xfrm>
          <a:prstGeom prst="rect">
            <a:avLst/>
          </a:prstGeom>
        </p:spPr>
      </p:pic>
      <p:pic>
        <p:nvPicPr>
          <p:cNvPr id="16" name="Picture 15" descr="A cat lying on a bed&#10;&#10;Description automatically generated">
            <a:extLst>
              <a:ext uri="{FF2B5EF4-FFF2-40B4-BE49-F238E27FC236}">
                <a16:creationId xmlns:a16="http://schemas.microsoft.com/office/drawing/2014/main" id="{47D5A25C-528D-4EA3-326F-DA2CF4928142}"/>
              </a:ext>
            </a:extLst>
          </p:cNvPr>
          <p:cNvPicPr>
            <a:picLocks noChangeAspect="1"/>
          </p:cNvPicPr>
          <p:nvPr/>
        </p:nvPicPr>
        <p:blipFill>
          <a:blip r:embed="rId3"/>
          <a:stretch>
            <a:fillRect/>
          </a:stretch>
        </p:blipFill>
        <p:spPr>
          <a:xfrm>
            <a:off x="7207827" y="4284518"/>
            <a:ext cx="1905000" cy="1905000"/>
          </a:xfrm>
          <a:prstGeom prst="rect">
            <a:avLst/>
          </a:prstGeom>
        </p:spPr>
      </p:pic>
      <p:sp>
        <p:nvSpPr>
          <p:cNvPr id="18" name="Arrow: Right 17">
            <a:extLst>
              <a:ext uri="{FF2B5EF4-FFF2-40B4-BE49-F238E27FC236}">
                <a16:creationId xmlns:a16="http://schemas.microsoft.com/office/drawing/2014/main" id="{FF2E1A64-A376-C635-D4D3-66B301D15D68}"/>
              </a:ext>
            </a:extLst>
          </p:cNvPr>
          <p:cNvSpPr/>
          <p:nvPr/>
        </p:nvSpPr>
        <p:spPr>
          <a:xfrm>
            <a:off x="4903304" y="5115339"/>
            <a:ext cx="2112818" cy="17318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ea typeface="Calibri"/>
              <a:cs typeface="Calibri"/>
            </a:endParaRPr>
          </a:p>
        </p:txBody>
      </p:sp>
      <p:sp>
        <p:nvSpPr>
          <p:cNvPr id="19" name="TextBox 18">
            <a:extLst>
              <a:ext uri="{FF2B5EF4-FFF2-40B4-BE49-F238E27FC236}">
                <a16:creationId xmlns:a16="http://schemas.microsoft.com/office/drawing/2014/main" id="{A25D99CE-302E-AE02-B7C4-CF0912B07F0C}"/>
              </a:ext>
            </a:extLst>
          </p:cNvPr>
          <p:cNvSpPr txBox="1"/>
          <p:nvPr/>
        </p:nvSpPr>
        <p:spPr>
          <a:xfrm>
            <a:off x="4866258" y="4964444"/>
            <a:ext cx="211281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Times New Roman"/>
                <a:ea typeface="Calibri"/>
                <a:cs typeface="Calibri"/>
              </a:rPr>
              <a:t>Image of a cat hidden within an image of a tree</a:t>
            </a:r>
            <a:endParaRPr lang="en-US" sz="800">
              <a:latin typeface="Times New Roman"/>
              <a:cs typeface="Times New Roman"/>
            </a:endParaRPr>
          </a:p>
        </p:txBody>
      </p:sp>
      <p:sp>
        <p:nvSpPr>
          <p:cNvPr id="4" name="Content Placeholder 2">
            <a:extLst>
              <a:ext uri="{FF2B5EF4-FFF2-40B4-BE49-F238E27FC236}">
                <a16:creationId xmlns:a16="http://schemas.microsoft.com/office/drawing/2014/main" id="{ECC76C57-255B-611F-A33A-D5752FEC4535}"/>
              </a:ext>
            </a:extLst>
          </p:cNvPr>
          <p:cNvSpPr txBox="1">
            <a:spLocks/>
          </p:cNvSpPr>
          <p:nvPr/>
        </p:nvSpPr>
        <p:spPr>
          <a:xfrm>
            <a:off x="969134" y="84539"/>
            <a:ext cx="9905999" cy="942985"/>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GB" sz="1200">
                <a:latin typeface="Times New Roman"/>
                <a:cs typeface="Times New Roman"/>
              </a:rPr>
              <a:t> </a:t>
            </a:r>
            <a:r>
              <a:rPr lang="en-GB" sz="1200">
                <a:latin typeface="Times New Roman"/>
                <a:ea typeface="Calibri"/>
                <a:cs typeface="Times New Roman"/>
              </a:rPr>
              <a:t>Fortunately or not, the advent of steganography has inspired the development of steganalysis, its twin field of study. The success rate of steganalysis methods varies, but no steganographic techniques are undetectable, when put under serious scrutiny</a:t>
            </a:r>
            <a:r>
              <a:rPr lang="en-GB" sz="1200" baseline="30000">
                <a:latin typeface="Times New Roman"/>
                <a:ea typeface="Calibri"/>
                <a:cs typeface="Times New Roman"/>
              </a:rPr>
              <a:t>7</a:t>
            </a:r>
            <a:r>
              <a:rPr lang="en-GB" sz="1200">
                <a:latin typeface="Times New Roman"/>
                <a:ea typeface="Calibri"/>
                <a:cs typeface="Times New Roman"/>
              </a:rPr>
              <a:t>.</a:t>
            </a:r>
            <a:endParaRPr lang="en-US">
              <a:latin typeface="Calibri" panose="020F0502020204030204"/>
              <a:ea typeface="Calibri"/>
              <a:cs typeface="Calibri" panose="020F0502020204030204"/>
            </a:endParaRPr>
          </a:p>
          <a:p>
            <a:pPr marL="0" indent="0">
              <a:buFont typeface="Calibri" panose="020F0502020204030204" pitchFamily="34" charset="0"/>
              <a:buNone/>
            </a:pPr>
            <a:r>
              <a:rPr lang="en-GB" sz="1200">
                <a:latin typeface="Times New Roman"/>
                <a:ea typeface="Calibri"/>
                <a:cs typeface="Times New Roman"/>
              </a:rPr>
              <a:t> Given that steganography stems to make the hidden information as imperceivable as possible, the embedded messages can naturally be used to tag the covert media. As such, image watermarking becomes a valid use case for digital steganographic techniques.</a:t>
            </a:r>
            <a:endParaRPr lang="en-GB"/>
          </a:p>
        </p:txBody>
      </p:sp>
      <p:pic>
        <p:nvPicPr>
          <p:cNvPr id="5" name="Picture 4" descr="A close-up of a book&#10;&#10;Description automatically generated">
            <a:extLst>
              <a:ext uri="{FF2B5EF4-FFF2-40B4-BE49-F238E27FC236}">
                <a16:creationId xmlns:a16="http://schemas.microsoft.com/office/drawing/2014/main" id="{47301D5C-4EB5-D1FE-8842-8BF818DFD982}"/>
              </a:ext>
            </a:extLst>
          </p:cNvPr>
          <p:cNvPicPr>
            <a:picLocks noChangeAspect="1"/>
          </p:cNvPicPr>
          <p:nvPr/>
        </p:nvPicPr>
        <p:blipFill>
          <a:blip r:embed="rId4"/>
          <a:stretch>
            <a:fillRect/>
          </a:stretch>
        </p:blipFill>
        <p:spPr>
          <a:xfrm>
            <a:off x="2648572" y="1089164"/>
            <a:ext cx="2124075" cy="1790700"/>
          </a:xfrm>
          <a:prstGeom prst="rect">
            <a:avLst/>
          </a:prstGeom>
        </p:spPr>
      </p:pic>
      <p:pic>
        <p:nvPicPr>
          <p:cNvPr id="6" name="Picture 5">
            <a:extLst>
              <a:ext uri="{FF2B5EF4-FFF2-40B4-BE49-F238E27FC236}">
                <a16:creationId xmlns:a16="http://schemas.microsoft.com/office/drawing/2014/main" id="{E7652E3C-D6F2-863D-7371-B8300C72C2CA}"/>
              </a:ext>
            </a:extLst>
          </p:cNvPr>
          <p:cNvPicPr>
            <a:picLocks noChangeAspect="1"/>
          </p:cNvPicPr>
          <p:nvPr/>
        </p:nvPicPr>
        <p:blipFill>
          <a:blip r:embed="rId5"/>
          <a:stretch>
            <a:fillRect/>
          </a:stretch>
        </p:blipFill>
        <p:spPr>
          <a:xfrm>
            <a:off x="6981204" y="1089163"/>
            <a:ext cx="2390775" cy="1790700"/>
          </a:xfrm>
          <a:prstGeom prst="rect">
            <a:avLst/>
          </a:prstGeom>
        </p:spPr>
      </p:pic>
      <p:sp>
        <p:nvSpPr>
          <p:cNvPr id="3" name="TextBox 2">
            <a:extLst>
              <a:ext uri="{FF2B5EF4-FFF2-40B4-BE49-F238E27FC236}">
                <a16:creationId xmlns:a16="http://schemas.microsoft.com/office/drawing/2014/main" id="{3249F9B0-98FB-3C23-DF86-7F86B1827989}"/>
              </a:ext>
            </a:extLst>
          </p:cNvPr>
          <p:cNvSpPr txBox="1"/>
          <p:nvPr/>
        </p:nvSpPr>
        <p:spPr>
          <a:xfrm>
            <a:off x="4711487" y="1025344"/>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Times New Roman"/>
                <a:ea typeface="Calibri"/>
                <a:cs typeface="Calibri"/>
              </a:rPr>
              <a:t>3</a:t>
            </a:r>
          </a:p>
        </p:txBody>
      </p:sp>
      <p:sp>
        <p:nvSpPr>
          <p:cNvPr id="8" name="TextBox 7">
            <a:extLst>
              <a:ext uri="{FF2B5EF4-FFF2-40B4-BE49-F238E27FC236}">
                <a16:creationId xmlns:a16="http://schemas.microsoft.com/office/drawing/2014/main" id="{D05A3A85-707A-3B6C-E520-CD58D07BE3FC}"/>
              </a:ext>
            </a:extLst>
          </p:cNvPr>
          <p:cNvSpPr txBox="1"/>
          <p:nvPr/>
        </p:nvSpPr>
        <p:spPr>
          <a:xfrm>
            <a:off x="9318657" y="1025344"/>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Times New Roman"/>
                <a:ea typeface="Calibri"/>
                <a:cs typeface="Calibri"/>
              </a:rPr>
              <a:t>4</a:t>
            </a:r>
          </a:p>
        </p:txBody>
      </p:sp>
      <p:sp>
        <p:nvSpPr>
          <p:cNvPr id="9" name="TextBox 8">
            <a:extLst>
              <a:ext uri="{FF2B5EF4-FFF2-40B4-BE49-F238E27FC236}">
                <a16:creationId xmlns:a16="http://schemas.microsoft.com/office/drawing/2014/main" id="{D98A6D77-71EC-26D7-572F-37FF712F1761}"/>
              </a:ext>
            </a:extLst>
          </p:cNvPr>
          <p:cNvSpPr txBox="1"/>
          <p:nvPr/>
        </p:nvSpPr>
        <p:spPr>
          <a:xfrm>
            <a:off x="4633333" y="4229651"/>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Times New Roman"/>
                <a:ea typeface="Calibri"/>
                <a:cs typeface="Calibri"/>
              </a:rPr>
              <a:t>3</a:t>
            </a:r>
          </a:p>
        </p:txBody>
      </p:sp>
      <p:sp>
        <p:nvSpPr>
          <p:cNvPr id="10" name="TextBox 9">
            <a:extLst>
              <a:ext uri="{FF2B5EF4-FFF2-40B4-BE49-F238E27FC236}">
                <a16:creationId xmlns:a16="http://schemas.microsoft.com/office/drawing/2014/main" id="{559E4D9C-49E6-C222-1DDF-DE07D58DA3BA}"/>
              </a:ext>
            </a:extLst>
          </p:cNvPr>
          <p:cNvSpPr txBox="1"/>
          <p:nvPr/>
        </p:nvSpPr>
        <p:spPr>
          <a:xfrm>
            <a:off x="9076379" y="4229651"/>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Times New Roman"/>
                <a:ea typeface="Calibri"/>
                <a:cs typeface="Calibri"/>
              </a:rPr>
              <a:t>3</a:t>
            </a:r>
          </a:p>
        </p:txBody>
      </p:sp>
    </p:spTree>
    <p:extLst>
      <p:ext uri="{BB962C8B-B14F-4D97-AF65-F5344CB8AC3E}">
        <p14:creationId xmlns:p14="http://schemas.microsoft.com/office/powerpoint/2010/main" val="3705776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74604-E448-21F7-7C18-557BC75B2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206513-480A-427E-02BE-758C7664390B}"/>
              </a:ext>
            </a:extLst>
          </p:cNvPr>
          <p:cNvSpPr>
            <a:spLocks noGrp="1"/>
          </p:cNvSpPr>
          <p:nvPr>
            <p:ph type="title"/>
          </p:nvPr>
        </p:nvSpPr>
        <p:spPr>
          <a:xfrm>
            <a:off x="1141413" y="250656"/>
            <a:ext cx="9905998" cy="1478570"/>
          </a:xfrm>
        </p:spPr>
        <p:txBody>
          <a:bodyPr>
            <a:normAutofit/>
          </a:bodyPr>
          <a:lstStyle/>
          <a:p>
            <a:r>
              <a:rPr lang="en-RO" sz="2800" b="1">
                <a:latin typeface="Times New Roman"/>
                <a:cs typeface="Times New Roman"/>
              </a:rPr>
              <a:t>Justification for the chosen subject</a:t>
            </a:r>
            <a:endParaRPr lang="en-US"/>
          </a:p>
        </p:txBody>
      </p:sp>
      <p:sp>
        <p:nvSpPr>
          <p:cNvPr id="3" name="Content Placeholder 2">
            <a:extLst>
              <a:ext uri="{FF2B5EF4-FFF2-40B4-BE49-F238E27FC236}">
                <a16:creationId xmlns:a16="http://schemas.microsoft.com/office/drawing/2014/main" id="{5F8CAB21-5E09-DAC3-9F43-01584722ECC3}"/>
              </a:ext>
            </a:extLst>
          </p:cNvPr>
          <p:cNvSpPr>
            <a:spLocks noGrp="1"/>
          </p:cNvSpPr>
          <p:nvPr>
            <p:ph idx="1"/>
          </p:nvPr>
        </p:nvSpPr>
        <p:spPr>
          <a:xfrm>
            <a:off x="1141413" y="1760939"/>
            <a:ext cx="9905999" cy="4249703"/>
          </a:xfrm>
        </p:spPr>
        <p:txBody>
          <a:bodyPr vert="horz" lIns="0" tIns="45720" rIns="0" bIns="45720" rtlCol="0" anchor="t">
            <a:normAutofit lnSpcReduction="10000"/>
          </a:bodyPr>
          <a:lstStyle/>
          <a:p>
            <a:pPr marL="0" indent="0">
              <a:buNone/>
            </a:pPr>
            <a:r>
              <a:rPr lang="en-GB" sz="1200">
                <a:latin typeface="Times New Roman"/>
                <a:cs typeface="Times New Roman"/>
              </a:rPr>
              <a:t> Steganography, as a force of good, can be indispensable in certain situations:</a:t>
            </a:r>
          </a:p>
          <a:p>
            <a:pPr marL="171450" indent="-171450">
              <a:buChar char="-"/>
            </a:pPr>
            <a:r>
              <a:rPr lang="en-GB" sz="1200" i="1">
                <a:latin typeface="Times New Roman"/>
                <a:cs typeface="Times New Roman"/>
              </a:rPr>
              <a:t>Tracking of illegal use of copyrighted material. </a:t>
            </a:r>
            <a:r>
              <a:rPr lang="en-GB" sz="1200">
                <a:latin typeface="Times New Roman"/>
                <a:cs typeface="Times New Roman"/>
              </a:rPr>
              <a:t>Let's say you're an online magazine which employs dozens of photographers. Before publishing an article, there is some risk for original photos to get leaked. To prevent this, you can create digital signatures which certify the ownership of each photo, as well as the identity of people authorised to access said photo. Using a steganographic technique, these signatures are embedded into every photo taken by every photographer. If a photograph gets leaked, the magazine can not only prove ownership, but it can also pinpoint the precise source of the leakage (the employee who is guilty).</a:t>
            </a:r>
          </a:p>
          <a:p>
            <a:pPr marL="171450" indent="-171450">
              <a:buChar char="-"/>
            </a:pPr>
            <a:r>
              <a:rPr lang="en-GB" sz="1200" i="1">
                <a:latin typeface="Times New Roman"/>
                <a:cs typeface="Times New Roman"/>
              </a:rPr>
              <a:t>Avoiding censorship. </a:t>
            </a:r>
            <a:r>
              <a:rPr lang="en-GB" sz="1200">
                <a:latin typeface="Times New Roman"/>
                <a:cs typeface="Times New Roman"/>
              </a:rPr>
              <a:t>A lot of territories around the world have strict laws against free speech</a:t>
            </a:r>
            <a:r>
              <a:rPr lang="en-GB" sz="1200" baseline="30000">
                <a:latin typeface="Times New Roman"/>
                <a:cs typeface="Times New Roman"/>
              </a:rPr>
              <a:t>3</a:t>
            </a:r>
            <a:r>
              <a:rPr lang="en-GB" sz="1200">
                <a:latin typeface="Times New Roman"/>
                <a:cs typeface="Times New Roman"/>
              </a:rPr>
              <a:t>, and some even ban encryption altogether. Using steganography, citizens are able to communicate without the restrains enforced by authoritarian regimes.</a:t>
            </a:r>
          </a:p>
          <a:p>
            <a:pPr marL="171450" indent="-171450">
              <a:buChar char="-"/>
            </a:pPr>
            <a:r>
              <a:rPr lang="en-GB" sz="1200" i="1">
                <a:latin typeface="Times New Roman"/>
                <a:cs typeface="Times New Roman"/>
              </a:rPr>
              <a:t>Storage of classified information by law enforcement</a:t>
            </a:r>
            <a:r>
              <a:rPr lang="en-GB" sz="1200" i="1" baseline="30000">
                <a:latin typeface="Times New Roman"/>
                <a:cs typeface="Times New Roman"/>
              </a:rPr>
              <a:t>2</a:t>
            </a:r>
            <a:r>
              <a:rPr lang="en-GB" sz="1200" i="1">
                <a:latin typeface="Times New Roman"/>
                <a:cs typeface="Times New Roman"/>
              </a:rPr>
              <a:t>. </a:t>
            </a:r>
            <a:r>
              <a:rPr lang="en-GB" sz="1200">
                <a:latin typeface="Times New Roman"/>
                <a:cs typeface="Times New Roman"/>
              </a:rPr>
              <a:t>When national security is at stake, hiding certain information can be of utmost importance against a common threat.</a:t>
            </a:r>
          </a:p>
          <a:p>
            <a:pPr marL="0" indent="0">
              <a:buNone/>
            </a:pPr>
            <a:r>
              <a:rPr lang="en-GB" sz="1200">
                <a:latin typeface="Times New Roman"/>
                <a:cs typeface="Times New Roman"/>
              </a:rPr>
              <a:t> At the same time, steganalysis is extremely important in detecting unlawful use of steganographic techniques, of which there are many:</a:t>
            </a:r>
          </a:p>
          <a:p>
            <a:pPr>
              <a:buFont typeface="Calibri" panose="020F0502020204030204" pitchFamily="34" charset="0"/>
              <a:buChar char="-"/>
            </a:pPr>
            <a:r>
              <a:rPr lang="en-GB" sz="1200" i="1">
                <a:latin typeface="Times New Roman"/>
                <a:cs typeface="Times New Roman"/>
              </a:rPr>
              <a:t>As a vector of attack. </a:t>
            </a:r>
            <a:r>
              <a:rPr lang="en-GB" sz="1200">
                <a:latin typeface="Times New Roman"/>
                <a:cs typeface="Times New Roman"/>
              </a:rPr>
              <a:t>The arbitrary information hidden within files can very well be malicious payloads, which are then extracted on the target host</a:t>
            </a:r>
            <a:r>
              <a:rPr lang="en-GB" sz="1200" baseline="30000">
                <a:latin typeface="Times New Roman"/>
                <a:cs typeface="Times New Roman"/>
              </a:rPr>
              <a:t>2</a:t>
            </a:r>
            <a:r>
              <a:rPr lang="en-GB" sz="1200">
                <a:latin typeface="Times New Roman"/>
                <a:cs typeface="Times New Roman"/>
              </a:rPr>
              <a:t>. Multiple CVEs are based on this simple principle</a:t>
            </a:r>
            <a:r>
              <a:rPr lang="en-GB" sz="1200" baseline="30000">
                <a:latin typeface="Times New Roman"/>
                <a:cs typeface="Times New Roman"/>
              </a:rPr>
              <a:t>4</a:t>
            </a:r>
            <a:r>
              <a:rPr lang="en-GB" sz="1200">
                <a:latin typeface="Times New Roman"/>
                <a:cs typeface="Times New Roman"/>
              </a:rPr>
              <a:t>.</a:t>
            </a:r>
            <a:endParaRPr lang="en-GB" sz="1200" baseline="30000">
              <a:latin typeface="Times New Roman"/>
              <a:cs typeface="Times New Roman"/>
            </a:endParaRPr>
          </a:p>
          <a:p>
            <a:pPr>
              <a:buChar char="-"/>
            </a:pPr>
            <a:r>
              <a:rPr lang="en-GB" sz="1200" i="1">
                <a:latin typeface="Times New Roman"/>
                <a:cs typeface="Times New Roman"/>
              </a:rPr>
              <a:t>Distribution of illicit content. </a:t>
            </a:r>
            <a:r>
              <a:rPr lang="en-GB" sz="1200">
                <a:latin typeface="Times New Roman"/>
                <a:cs typeface="Times New Roman"/>
              </a:rPr>
              <a:t>Anything from illegal pornographic imagery to detailed instructions on drug manufacturing</a:t>
            </a:r>
            <a:r>
              <a:rPr lang="en-GB" sz="1200" baseline="30000">
                <a:latin typeface="Times New Roman"/>
                <a:cs typeface="Times New Roman"/>
              </a:rPr>
              <a:t>2</a:t>
            </a:r>
            <a:r>
              <a:rPr lang="en-GB" sz="1200">
                <a:latin typeface="Times New Roman"/>
                <a:cs typeface="Times New Roman"/>
              </a:rPr>
              <a:t>.</a:t>
            </a:r>
          </a:p>
          <a:p>
            <a:pPr>
              <a:buChar char="-"/>
            </a:pPr>
            <a:r>
              <a:rPr lang="en-GB" sz="1200" i="1">
                <a:latin typeface="Times New Roman"/>
                <a:cs typeface="Times New Roman"/>
              </a:rPr>
              <a:t>Espionage. </a:t>
            </a:r>
            <a:r>
              <a:rPr lang="en-GB" sz="1200">
                <a:latin typeface="Times New Roman"/>
                <a:cs typeface="Times New Roman"/>
              </a:rPr>
              <a:t>Extracting valuable confidential knowledge about a company or state</a:t>
            </a:r>
            <a:r>
              <a:rPr lang="en-GB" sz="1200" baseline="30000">
                <a:latin typeface="Times New Roman"/>
                <a:cs typeface="Times New Roman"/>
              </a:rPr>
              <a:t>1</a:t>
            </a:r>
            <a:r>
              <a:rPr lang="en-GB" sz="1200">
                <a:latin typeface="Times New Roman"/>
                <a:cs typeface="Times New Roman"/>
              </a:rPr>
              <a:t>.</a:t>
            </a:r>
          </a:p>
          <a:p>
            <a:pPr marL="0" indent="0">
              <a:buNone/>
            </a:pPr>
            <a:r>
              <a:rPr lang="en-GB" sz="1200">
                <a:latin typeface="Times New Roman"/>
                <a:cs typeface="Times New Roman"/>
              </a:rPr>
              <a:t> As such, studying both disciplines is important for a lot of applications, not only for image watermarking. Also, they're simply fascinating, so they can be intrinsically worthwhile to explore.</a:t>
            </a:r>
          </a:p>
        </p:txBody>
      </p:sp>
    </p:spTree>
    <p:extLst>
      <p:ext uri="{BB962C8B-B14F-4D97-AF65-F5344CB8AC3E}">
        <p14:creationId xmlns:p14="http://schemas.microsoft.com/office/powerpoint/2010/main" val="139456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FE602-8F2D-CFEC-70AB-9BA3A2BEE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0C204-8630-15A1-2B0A-087AD9D35D6F}"/>
              </a:ext>
            </a:extLst>
          </p:cNvPr>
          <p:cNvSpPr>
            <a:spLocks noGrp="1"/>
          </p:cNvSpPr>
          <p:nvPr>
            <p:ph type="ctrTitle"/>
          </p:nvPr>
        </p:nvSpPr>
        <p:spPr>
          <a:xfrm>
            <a:off x="1097280" y="3773821"/>
            <a:ext cx="10058400" cy="551291"/>
          </a:xfrm>
        </p:spPr>
        <p:txBody>
          <a:bodyPr>
            <a:normAutofit/>
          </a:bodyPr>
          <a:lstStyle/>
          <a:p>
            <a:r>
              <a:rPr lang="en-RO" sz="2800" b="1">
                <a:latin typeface="Times New Roman"/>
                <a:cs typeface="Times New Roman"/>
              </a:rPr>
              <a:t>Technical details</a:t>
            </a:r>
            <a:endParaRPr lang="en-US"/>
          </a:p>
        </p:txBody>
      </p:sp>
      <p:sp>
        <p:nvSpPr>
          <p:cNvPr id="3" name="Content Placeholder 2">
            <a:extLst>
              <a:ext uri="{FF2B5EF4-FFF2-40B4-BE49-F238E27FC236}">
                <a16:creationId xmlns:a16="http://schemas.microsoft.com/office/drawing/2014/main" id="{21B4437B-6478-86D3-CE20-D881609EDFAE}"/>
              </a:ext>
            </a:extLst>
          </p:cNvPr>
          <p:cNvSpPr>
            <a:spLocks noGrp="1"/>
          </p:cNvSpPr>
          <p:nvPr>
            <p:ph type="subTitle" idx="1"/>
          </p:nvPr>
        </p:nvSpPr>
        <p:spPr>
          <a:xfrm>
            <a:off x="1172938" y="4468872"/>
            <a:ext cx="10058400" cy="1143000"/>
          </a:xfrm>
        </p:spPr>
        <p:txBody>
          <a:bodyPr vert="horz" lIns="0" tIns="45720" rIns="0" bIns="45720" rtlCol="0" anchor="t">
            <a:noAutofit/>
          </a:bodyPr>
          <a:lstStyle/>
          <a:p>
            <a:pPr marL="457200" indent="-457200">
              <a:buAutoNum type="arabicPeriod"/>
            </a:pPr>
            <a:r>
              <a:rPr lang="en-GB" sz="2000" cap="none">
                <a:solidFill>
                  <a:schemeClr val="tx1"/>
                </a:solidFill>
                <a:latin typeface="Times New Roman"/>
                <a:cs typeface="Times New Roman"/>
              </a:rPr>
              <a:t>Spatial</a:t>
            </a:r>
            <a:r>
              <a:rPr lang="en-GB" sz="2000" cap="none" spc="200">
                <a:solidFill>
                  <a:schemeClr val="tx1"/>
                </a:solidFill>
                <a:latin typeface="Times New Roman"/>
                <a:cs typeface="Times New Roman"/>
              </a:rPr>
              <a:t> domain techniques - </a:t>
            </a:r>
            <a:r>
              <a:rPr lang="en-GB" sz="2000" cap="none">
                <a:solidFill>
                  <a:schemeClr val="tx1"/>
                </a:solidFill>
                <a:latin typeface="Times New Roman"/>
                <a:cs typeface="Times New Roman"/>
              </a:rPr>
              <a:t>Least</a:t>
            </a:r>
            <a:r>
              <a:rPr lang="en-GB" sz="2000" cap="none" spc="200">
                <a:solidFill>
                  <a:schemeClr val="tx1"/>
                </a:solidFill>
                <a:latin typeface="Times New Roman"/>
                <a:cs typeface="Times New Roman"/>
              </a:rPr>
              <a:t> </a:t>
            </a:r>
            <a:r>
              <a:rPr lang="en-GB" sz="2000" cap="none">
                <a:solidFill>
                  <a:schemeClr val="tx1"/>
                </a:solidFill>
                <a:latin typeface="Times New Roman"/>
                <a:cs typeface="Times New Roman"/>
              </a:rPr>
              <a:t>Significant</a:t>
            </a:r>
            <a:r>
              <a:rPr lang="en-GB" sz="2000" cap="none" spc="200">
                <a:solidFill>
                  <a:schemeClr val="tx1"/>
                </a:solidFill>
                <a:latin typeface="Times New Roman"/>
                <a:cs typeface="Times New Roman"/>
              </a:rPr>
              <a:t> </a:t>
            </a:r>
            <a:r>
              <a:rPr lang="en-GB" sz="2000" cap="none">
                <a:solidFill>
                  <a:schemeClr val="tx1"/>
                </a:solidFill>
                <a:latin typeface="Times New Roman"/>
                <a:cs typeface="Times New Roman"/>
              </a:rPr>
              <a:t>Bit</a:t>
            </a:r>
            <a:r>
              <a:rPr lang="en-GB" sz="2000" cap="none" spc="200">
                <a:solidFill>
                  <a:schemeClr val="tx1"/>
                </a:solidFill>
                <a:latin typeface="Times New Roman"/>
                <a:cs typeface="Times New Roman"/>
              </a:rPr>
              <a:t> (LSB)</a:t>
            </a:r>
            <a:endParaRPr lang="en-US" sz="2000" cap="none">
              <a:solidFill>
                <a:schemeClr val="tx1"/>
              </a:solidFill>
              <a:latin typeface="Times New Roman"/>
              <a:cs typeface="Times New Roman"/>
            </a:endParaRPr>
          </a:p>
          <a:p>
            <a:pPr marL="457200" indent="-457200" algn="l">
              <a:buAutoNum type="arabicPeriod"/>
            </a:pPr>
            <a:r>
              <a:rPr lang="en-GB" sz="2000" cap="none">
                <a:solidFill>
                  <a:schemeClr val="tx1"/>
                </a:solidFill>
                <a:latin typeface="Times New Roman"/>
                <a:cs typeface="Times New Roman"/>
              </a:rPr>
              <a:t>Frequency</a:t>
            </a:r>
            <a:r>
              <a:rPr lang="en-GB" sz="2000" cap="none" spc="200">
                <a:solidFill>
                  <a:schemeClr val="tx1"/>
                </a:solidFill>
                <a:latin typeface="Times New Roman"/>
                <a:cs typeface="Times New Roman"/>
              </a:rPr>
              <a:t> domain techniques - JSTEG</a:t>
            </a:r>
            <a:endParaRPr lang="en-US" sz="2000" cap="none" spc="200">
              <a:solidFill>
                <a:schemeClr val="tx1"/>
              </a:solidFill>
              <a:latin typeface="Times New Roman"/>
              <a:cs typeface="Times New Roman"/>
            </a:endParaRPr>
          </a:p>
        </p:txBody>
      </p:sp>
    </p:spTree>
    <p:extLst>
      <p:ext uri="{BB962C8B-B14F-4D97-AF65-F5344CB8AC3E}">
        <p14:creationId xmlns:p14="http://schemas.microsoft.com/office/powerpoint/2010/main" val="289901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7722-DAA7-1163-A3FE-F87616EA4E9D}"/>
              </a:ext>
            </a:extLst>
          </p:cNvPr>
          <p:cNvSpPr>
            <a:spLocks noGrp="1"/>
          </p:cNvSpPr>
          <p:nvPr>
            <p:ph type="title"/>
          </p:nvPr>
        </p:nvSpPr>
        <p:spPr>
          <a:xfrm>
            <a:off x="1067972" y="354988"/>
            <a:ext cx="10058400" cy="1450757"/>
          </a:xfrm>
        </p:spPr>
        <p:txBody>
          <a:bodyPr>
            <a:normAutofit/>
          </a:bodyPr>
          <a:lstStyle/>
          <a:p>
            <a:r>
              <a:rPr lang="en-US" sz="2800" b="1">
                <a:latin typeface="Times New Roman"/>
                <a:ea typeface="Calibri Light"/>
                <a:cs typeface="Calibri Light"/>
              </a:rPr>
              <a:t>Least Significant Bit (LSB)</a:t>
            </a:r>
            <a:endParaRPr lang="en-US" sz="2800" b="1">
              <a:latin typeface="Times New Roman"/>
            </a:endParaRPr>
          </a:p>
        </p:txBody>
      </p:sp>
      <p:sp>
        <p:nvSpPr>
          <p:cNvPr id="3" name="Content Placeholder 2">
            <a:extLst>
              <a:ext uri="{FF2B5EF4-FFF2-40B4-BE49-F238E27FC236}">
                <a16:creationId xmlns:a16="http://schemas.microsoft.com/office/drawing/2014/main" id="{FB229B86-ACFF-D7B6-A933-5B61225D2EEE}"/>
              </a:ext>
            </a:extLst>
          </p:cNvPr>
          <p:cNvSpPr>
            <a:spLocks noGrp="1"/>
          </p:cNvSpPr>
          <p:nvPr>
            <p:ph idx="1"/>
          </p:nvPr>
        </p:nvSpPr>
        <p:spPr>
          <a:xfrm>
            <a:off x="1067972" y="2021580"/>
            <a:ext cx="6348186" cy="4023360"/>
          </a:xfrm>
        </p:spPr>
        <p:txBody>
          <a:bodyPr vert="horz" lIns="0" tIns="45720" rIns="0" bIns="45720" rtlCol="0" anchor="t">
            <a:normAutofit/>
          </a:bodyPr>
          <a:lstStyle/>
          <a:p>
            <a:r>
              <a:rPr lang="en-US" sz="1600">
                <a:latin typeface="Times New Roman"/>
                <a:ea typeface="+mn-lt"/>
                <a:cs typeface="+mn-lt"/>
              </a:rPr>
              <a:t>LSB is common technique in the insertion and  the extraction of the secret information. The LSB method is based on substituting the least significant bits in the color channels of the pixel with the bits of the secret message. </a:t>
            </a:r>
            <a:endParaRPr lang="en-US" sz="1600">
              <a:latin typeface="Calibri" panose="020F0502020204030204"/>
              <a:ea typeface="+mn-lt"/>
              <a:cs typeface="+mn-lt"/>
            </a:endParaRPr>
          </a:p>
          <a:p>
            <a:r>
              <a:rPr lang="en-US" sz="1600">
                <a:latin typeface="Times New Roman"/>
                <a:ea typeface="+mn-lt"/>
                <a:cs typeface="+mn-lt"/>
              </a:rPr>
              <a:t>Since the LSBs have the least impact on the overall appearance or quality of the image, this method is a relatively subtle way of embedding information and the change is generally not visible to the human eye.</a:t>
            </a:r>
          </a:p>
          <a:p>
            <a:r>
              <a:rPr lang="en-US" sz="1600">
                <a:latin typeface="Times New Roman"/>
                <a:ea typeface="+mn-lt"/>
                <a:cs typeface="+mn-lt"/>
              </a:rPr>
              <a:t>LSB is effective in BMP images because the uncompressed nature of the BMP format ensures that the message can be embedded without loss, and it is also applicable to PNG images due to their lossless compression, which guarantees accurate preservation of the hidden message.</a:t>
            </a:r>
          </a:p>
        </p:txBody>
      </p:sp>
      <p:pic>
        <p:nvPicPr>
          <p:cNvPr id="4" name="Picture 3">
            <a:extLst>
              <a:ext uri="{FF2B5EF4-FFF2-40B4-BE49-F238E27FC236}">
                <a16:creationId xmlns:a16="http://schemas.microsoft.com/office/drawing/2014/main" id="{01C6ACF1-37B7-7439-95EE-55FCC228B0D0}"/>
              </a:ext>
            </a:extLst>
          </p:cNvPr>
          <p:cNvPicPr>
            <a:picLocks noChangeAspect="1"/>
          </p:cNvPicPr>
          <p:nvPr/>
        </p:nvPicPr>
        <p:blipFill>
          <a:blip r:embed="rId2"/>
          <a:stretch>
            <a:fillRect/>
          </a:stretch>
        </p:blipFill>
        <p:spPr>
          <a:xfrm>
            <a:off x="7488315" y="2022100"/>
            <a:ext cx="3677627" cy="2846021"/>
          </a:xfrm>
          <a:prstGeom prst="rect">
            <a:avLst/>
          </a:prstGeom>
        </p:spPr>
      </p:pic>
      <p:sp>
        <p:nvSpPr>
          <p:cNvPr id="6" name="TextBox 5">
            <a:extLst>
              <a:ext uri="{FF2B5EF4-FFF2-40B4-BE49-F238E27FC236}">
                <a16:creationId xmlns:a16="http://schemas.microsoft.com/office/drawing/2014/main" id="{6C2145B9-278D-D4D5-3937-A62564B86EC9}"/>
              </a:ext>
            </a:extLst>
          </p:cNvPr>
          <p:cNvSpPr txBox="1"/>
          <p:nvPr/>
        </p:nvSpPr>
        <p:spPr>
          <a:xfrm>
            <a:off x="11088841" y="1990544"/>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Times New Roman"/>
                <a:ea typeface="Calibri"/>
                <a:cs typeface="Calibri"/>
              </a:rPr>
              <a:t>5</a:t>
            </a:r>
          </a:p>
        </p:txBody>
      </p:sp>
    </p:spTree>
    <p:extLst>
      <p:ext uri="{BB962C8B-B14F-4D97-AF65-F5344CB8AC3E}">
        <p14:creationId xmlns:p14="http://schemas.microsoft.com/office/powerpoint/2010/main" val="132210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7953-63A3-123D-9E32-A18BC345F3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40150D-8D11-1C92-04A1-DD32E9A8F661}"/>
              </a:ext>
            </a:extLst>
          </p:cNvPr>
          <p:cNvSpPr>
            <a:spLocks noGrp="1"/>
          </p:cNvSpPr>
          <p:nvPr>
            <p:ph type="title"/>
          </p:nvPr>
        </p:nvSpPr>
        <p:spPr>
          <a:xfrm>
            <a:off x="1141413" y="250656"/>
            <a:ext cx="9905998" cy="1478570"/>
          </a:xfrm>
        </p:spPr>
        <p:txBody>
          <a:bodyPr>
            <a:normAutofit/>
          </a:bodyPr>
          <a:lstStyle/>
          <a:p>
            <a:r>
              <a:rPr lang="en-RO" sz="2800" b="1">
                <a:latin typeface="Times New Roman"/>
                <a:cs typeface="Times New Roman"/>
              </a:rPr>
              <a:t>JSTEG</a:t>
            </a:r>
            <a:endParaRPr lang="en-US"/>
          </a:p>
        </p:txBody>
      </p:sp>
      <p:sp>
        <p:nvSpPr>
          <p:cNvPr id="3" name="Content Placeholder 2">
            <a:extLst>
              <a:ext uri="{FF2B5EF4-FFF2-40B4-BE49-F238E27FC236}">
                <a16:creationId xmlns:a16="http://schemas.microsoft.com/office/drawing/2014/main" id="{ED757463-70D7-AFD5-B4BB-DFAD0C8CA1CC}"/>
              </a:ext>
            </a:extLst>
          </p:cNvPr>
          <p:cNvSpPr>
            <a:spLocks noGrp="1"/>
          </p:cNvSpPr>
          <p:nvPr>
            <p:ph idx="1"/>
          </p:nvPr>
        </p:nvSpPr>
        <p:spPr>
          <a:xfrm>
            <a:off x="1141413" y="1760939"/>
            <a:ext cx="9905999" cy="2281756"/>
          </a:xfrm>
        </p:spPr>
        <p:txBody>
          <a:bodyPr vert="horz" lIns="0" tIns="45720" rIns="0" bIns="45720" rtlCol="0" anchor="t">
            <a:normAutofit/>
          </a:bodyPr>
          <a:lstStyle/>
          <a:p>
            <a:pPr marL="0" indent="0">
              <a:buNone/>
            </a:pPr>
            <a:r>
              <a:rPr lang="en-GB" sz="1200">
                <a:latin typeface="Times New Roman"/>
                <a:cs typeface="Times New Roman"/>
              </a:rPr>
              <a:t> Images can be interpreted as bidimensional signals, which means we can use techniques such as the Discrete Fourier Transform, in order to obtain their representation in the frequency domain. JPEG is the best candidate for a covert image format type, as it is widely used, therefore it attracts less attention.</a:t>
            </a:r>
          </a:p>
          <a:p>
            <a:pPr marL="0" indent="0">
              <a:buNone/>
            </a:pPr>
            <a:r>
              <a:rPr lang="en-GB" sz="1200">
                <a:latin typeface="Times New Roman"/>
                <a:cs typeface="Times New Roman"/>
              </a:rPr>
              <a:t> In the case of the JPEG format, the Discrete Cosine Transform is used for the representation in the frequency domain. The resulting 8x8 blocks contain information about the lower frequency pairs in the top left corner, which are more likely to occur in real images, and which are more noticeable by human perception (the basic principles which JPEG takes advantage of). This is why any change in the coefficients located in that particular spot are more likely to be caught by the human eye, which means that altering values in that region should be avoided. JPEG takes advantage of this by quantizing the rest of the blocks, so that a lot of coefficients are reduced to 0 (which can be compressed to a great degree later).</a:t>
            </a:r>
          </a:p>
          <a:p>
            <a:pPr marL="0" indent="0">
              <a:buNone/>
            </a:pPr>
            <a:r>
              <a:rPr lang="en-GB" sz="1200">
                <a:latin typeface="Times New Roman"/>
                <a:cs typeface="Times New Roman"/>
              </a:rPr>
              <a:t> Even though most of the coefficients in regions of the block other than the top left corner are null, greater values do occur. That is where the desired information can be hidden. Just as it were the case in the spatial domain, we can modify the LSB of these coefficients to the bits of a specific piece of data. To avoid altering the 0s, which would be quite noticeable, both 1s and 0s will remain unchanged (flipping the LSB in a 1 results in a 0, and vice versa). When encoding occurs, the resulting image will be almost undistinguishable.</a:t>
            </a:r>
          </a:p>
        </p:txBody>
      </p:sp>
      <p:pic>
        <p:nvPicPr>
          <p:cNvPr id="4" name="Picture 3">
            <a:extLst>
              <a:ext uri="{FF2B5EF4-FFF2-40B4-BE49-F238E27FC236}">
                <a16:creationId xmlns:a16="http://schemas.microsoft.com/office/drawing/2014/main" id="{C98CFB5D-5346-E254-A807-06752F1DE5A3}"/>
              </a:ext>
            </a:extLst>
          </p:cNvPr>
          <p:cNvPicPr>
            <a:picLocks noChangeAspect="1"/>
          </p:cNvPicPr>
          <p:nvPr/>
        </p:nvPicPr>
        <p:blipFill>
          <a:blip r:embed="rId2"/>
          <a:stretch>
            <a:fillRect/>
          </a:stretch>
        </p:blipFill>
        <p:spPr>
          <a:xfrm>
            <a:off x="724759" y="4088296"/>
            <a:ext cx="1903281" cy="2080592"/>
          </a:xfrm>
          <a:prstGeom prst="rect">
            <a:avLst/>
          </a:prstGeom>
        </p:spPr>
      </p:pic>
      <p:sp>
        <p:nvSpPr>
          <p:cNvPr id="5" name="TextBox 4">
            <a:extLst>
              <a:ext uri="{FF2B5EF4-FFF2-40B4-BE49-F238E27FC236}">
                <a16:creationId xmlns:a16="http://schemas.microsoft.com/office/drawing/2014/main" id="{E25577F7-D4A6-2E43-795F-F2B10BAAEE9F}"/>
              </a:ext>
            </a:extLst>
          </p:cNvPr>
          <p:cNvSpPr txBox="1"/>
          <p:nvPr/>
        </p:nvSpPr>
        <p:spPr>
          <a:xfrm>
            <a:off x="3180522" y="4936435"/>
            <a:ext cx="20408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Appropriate coefficients: 2, -1</a:t>
            </a:r>
            <a:endParaRPr lang="en-US"/>
          </a:p>
        </p:txBody>
      </p:sp>
      <p:sp>
        <p:nvSpPr>
          <p:cNvPr id="7" name="Arrow: Right 6">
            <a:extLst>
              <a:ext uri="{FF2B5EF4-FFF2-40B4-BE49-F238E27FC236}">
                <a16:creationId xmlns:a16="http://schemas.microsoft.com/office/drawing/2014/main" id="{EEE09F71-BB13-F861-1FB9-4A36F9BB2D3A}"/>
              </a:ext>
            </a:extLst>
          </p:cNvPr>
          <p:cNvSpPr/>
          <p:nvPr/>
        </p:nvSpPr>
        <p:spPr>
          <a:xfrm>
            <a:off x="5221356" y="5009321"/>
            <a:ext cx="1272208" cy="11926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35B74485-0D4A-1A90-1B67-505FA18B83DA}"/>
              </a:ext>
            </a:extLst>
          </p:cNvPr>
          <p:cNvSpPr txBox="1"/>
          <p:nvPr/>
        </p:nvSpPr>
        <p:spPr>
          <a:xfrm>
            <a:off x="6579704" y="4671391"/>
            <a:ext cx="12125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2 = 0b0000001</a:t>
            </a:r>
            <a:r>
              <a:rPr lang="en-US" sz="1200" b="1">
                <a:latin typeface="Times New Roman"/>
                <a:cs typeface="Calibri"/>
              </a:rPr>
              <a:t>0</a:t>
            </a:r>
          </a:p>
        </p:txBody>
      </p:sp>
      <p:sp>
        <p:nvSpPr>
          <p:cNvPr id="11" name="TextBox 10">
            <a:extLst>
              <a:ext uri="{FF2B5EF4-FFF2-40B4-BE49-F238E27FC236}">
                <a16:creationId xmlns:a16="http://schemas.microsoft.com/office/drawing/2014/main" id="{E24769D5-E787-5F7F-0985-3CC5D26B6F39}"/>
              </a:ext>
            </a:extLst>
          </p:cNvPr>
          <p:cNvSpPr txBox="1"/>
          <p:nvPr/>
        </p:nvSpPr>
        <p:spPr>
          <a:xfrm>
            <a:off x="6579703" y="4949686"/>
            <a:ext cx="12125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1 = 0b0000000</a:t>
            </a:r>
            <a:r>
              <a:rPr lang="en-US" sz="1200" b="1">
                <a:latin typeface="Times New Roman"/>
                <a:cs typeface="Calibri"/>
              </a:rPr>
              <a:t>1</a:t>
            </a:r>
          </a:p>
        </p:txBody>
      </p:sp>
      <p:cxnSp>
        <p:nvCxnSpPr>
          <p:cNvPr id="12" name="Straight Arrow Connector 11">
            <a:extLst>
              <a:ext uri="{FF2B5EF4-FFF2-40B4-BE49-F238E27FC236}">
                <a16:creationId xmlns:a16="http://schemas.microsoft.com/office/drawing/2014/main" id="{67E5E935-EF4B-1F1E-0A54-221693943F75}"/>
              </a:ext>
            </a:extLst>
          </p:cNvPr>
          <p:cNvCxnSpPr/>
          <p:nvPr/>
        </p:nvCxnSpPr>
        <p:spPr>
          <a:xfrm>
            <a:off x="6653420" y="5238750"/>
            <a:ext cx="1099930" cy="0"/>
          </a:xfrm>
          <a:prstGeom prst="straightConnector1">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BF46045-6BC3-9134-3B24-2F824550E5E7}"/>
              </a:ext>
            </a:extLst>
          </p:cNvPr>
          <p:cNvSpPr txBox="1"/>
          <p:nvPr/>
        </p:nvSpPr>
        <p:spPr>
          <a:xfrm>
            <a:off x="6579703" y="5274363"/>
            <a:ext cx="12125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3 = 0b0000001</a:t>
            </a:r>
            <a:r>
              <a:rPr lang="en-US" sz="1200" b="1">
                <a:latin typeface="Times New Roman"/>
                <a:cs typeface="Calibri"/>
              </a:rPr>
              <a:t>1</a:t>
            </a:r>
          </a:p>
        </p:txBody>
      </p:sp>
      <p:sp>
        <p:nvSpPr>
          <p:cNvPr id="14" name="TextBox 13">
            <a:extLst>
              <a:ext uri="{FF2B5EF4-FFF2-40B4-BE49-F238E27FC236}">
                <a16:creationId xmlns:a16="http://schemas.microsoft.com/office/drawing/2014/main" id="{A639D02A-7D45-92D6-0D77-94FCAFF61235}"/>
              </a:ext>
            </a:extLst>
          </p:cNvPr>
          <p:cNvSpPr txBox="1"/>
          <p:nvPr/>
        </p:nvSpPr>
        <p:spPr>
          <a:xfrm>
            <a:off x="7706138" y="5075582"/>
            <a:ext cx="32467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Times New Roman"/>
                <a:cs typeface="Calibri"/>
              </a:rPr>
              <a:t>(|)</a:t>
            </a:r>
          </a:p>
        </p:txBody>
      </p:sp>
      <p:sp>
        <p:nvSpPr>
          <p:cNvPr id="15" name="TextBox 14">
            <a:extLst>
              <a:ext uri="{FF2B5EF4-FFF2-40B4-BE49-F238E27FC236}">
                <a16:creationId xmlns:a16="http://schemas.microsoft.com/office/drawing/2014/main" id="{B36B786A-7353-C50F-91FE-A5A9AE5F7CB0}"/>
              </a:ext>
            </a:extLst>
          </p:cNvPr>
          <p:cNvSpPr txBox="1"/>
          <p:nvPr/>
        </p:nvSpPr>
        <p:spPr>
          <a:xfrm>
            <a:off x="8110330" y="4671389"/>
            <a:ext cx="1258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-1 = 0b1111111</a:t>
            </a:r>
            <a:r>
              <a:rPr lang="en-US" sz="1200" b="1">
                <a:latin typeface="Times New Roman"/>
                <a:cs typeface="Calibri"/>
              </a:rPr>
              <a:t>1</a:t>
            </a:r>
          </a:p>
        </p:txBody>
      </p:sp>
      <p:sp>
        <p:nvSpPr>
          <p:cNvPr id="16" name="Arrow: Right 15">
            <a:extLst>
              <a:ext uri="{FF2B5EF4-FFF2-40B4-BE49-F238E27FC236}">
                <a16:creationId xmlns:a16="http://schemas.microsoft.com/office/drawing/2014/main" id="{8192FF43-127E-E2C0-1CF3-ACC22E0140BC}"/>
              </a:ext>
            </a:extLst>
          </p:cNvPr>
          <p:cNvSpPr/>
          <p:nvPr/>
        </p:nvSpPr>
        <p:spPr>
          <a:xfrm>
            <a:off x="2729946" y="5015946"/>
            <a:ext cx="450574" cy="11926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D69B6C2-BE66-AA24-C1E5-BAB4DDDC3A84}"/>
              </a:ext>
            </a:extLst>
          </p:cNvPr>
          <p:cNvSpPr txBox="1"/>
          <p:nvPr/>
        </p:nvSpPr>
        <p:spPr>
          <a:xfrm>
            <a:off x="5174973" y="4810539"/>
            <a:ext cx="136497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imes New Roman"/>
                <a:cs typeface="Times New Roman"/>
              </a:rPr>
              <a:t>Hidden data: 0b10...</a:t>
            </a:r>
            <a:endParaRPr lang="en-US" sz="1100">
              <a:cs typeface="Calibri"/>
            </a:endParaRPr>
          </a:p>
        </p:txBody>
      </p:sp>
      <p:sp>
        <p:nvSpPr>
          <p:cNvPr id="18" name="TextBox 17">
            <a:extLst>
              <a:ext uri="{FF2B5EF4-FFF2-40B4-BE49-F238E27FC236}">
                <a16:creationId xmlns:a16="http://schemas.microsoft.com/office/drawing/2014/main" id="{7F1E7E5F-3ACA-0042-9E3C-1C4EF0AD935E}"/>
              </a:ext>
            </a:extLst>
          </p:cNvPr>
          <p:cNvSpPr txBox="1"/>
          <p:nvPr/>
        </p:nvSpPr>
        <p:spPr>
          <a:xfrm>
            <a:off x="8110329" y="4962936"/>
            <a:ext cx="1258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-2 = 0b1111111</a:t>
            </a:r>
            <a:r>
              <a:rPr lang="en-US" sz="1200" b="1">
                <a:latin typeface="Times New Roman"/>
                <a:cs typeface="Calibri"/>
              </a:rPr>
              <a:t>0</a:t>
            </a:r>
          </a:p>
        </p:txBody>
      </p:sp>
      <p:cxnSp>
        <p:nvCxnSpPr>
          <p:cNvPr id="19" name="Straight Arrow Connector 18">
            <a:extLst>
              <a:ext uri="{FF2B5EF4-FFF2-40B4-BE49-F238E27FC236}">
                <a16:creationId xmlns:a16="http://schemas.microsoft.com/office/drawing/2014/main" id="{2FFA80BA-9516-5099-9334-B46BB63896FD}"/>
              </a:ext>
            </a:extLst>
          </p:cNvPr>
          <p:cNvCxnSpPr>
            <a:cxnSpLocks/>
          </p:cNvCxnSpPr>
          <p:nvPr/>
        </p:nvCxnSpPr>
        <p:spPr>
          <a:xfrm>
            <a:off x="8190671" y="5238749"/>
            <a:ext cx="1099930" cy="0"/>
          </a:xfrm>
          <a:prstGeom prst="straightConnector1">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D58E6F3-63F9-638F-7C43-2BF5093C1120}"/>
              </a:ext>
            </a:extLst>
          </p:cNvPr>
          <p:cNvSpPr txBox="1"/>
          <p:nvPr/>
        </p:nvSpPr>
        <p:spPr>
          <a:xfrm>
            <a:off x="8110328" y="5274362"/>
            <a:ext cx="1258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-2 = 0b1111111</a:t>
            </a:r>
            <a:r>
              <a:rPr lang="en-US" sz="1200" b="1">
                <a:solidFill>
                  <a:srgbClr val="000000"/>
                </a:solidFill>
                <a:latin typeface="Times New Roman"/>
                <a:cs typeface="Calibri"/>
              </a:rPr>
              <a:t>0</a:t>
            </a:r>
            <a:endParaRPr lang="en-US" sz="1200" b="1">
              <a:latin typeface="Times New Roman"/>
              <a:cs typeface="Calibri"/>
            </a:endParaRPr>
          </a:p>
        </p:txBody>
      </p:sp>
      <p:sp>
        <p:nvSpPr>
          <p:cNvPr id="21" name="TextBox 20">
            <a:extLst>
              <a:ext uri="{FF2B5EF4-FFF2-40B4-BE49-F238E27FC236}">
                <a16:creationId xmlns:a16="http://schemas.microsoft.com/office/drawing/2014/main" id="{44B0B221-C50F-EEFE-B7E4-81808695DC23}"/>
              </a:ext>
            </a:extLst>
          </p:cNvPr>
          <p:cNvSpPr txBox="1"/>
          <p:nvPr/>
        </p:nvSpPr>
        <p:spPr>
          <a:xfrm>
            <a:off x="9250015" y="5102085"/>
            <a:ext cx="4373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Times New Roman"/>
                <a:cs typeface="Calibri"/>
              </a:rPr>
              <a:t>(&amp;)</a:t>
            </a:r>
          </a:p>
        </p:txBody>
      </p:sp>
      <p:sp>
        <p:nvSpPr>
          <p:cNvPr id="22" name="TextBox 21">
            <a:extLst>
              <a:ext uri="{FF2B5EF4-FFF2-40B4-BE49-F238E27FC236}">
                <a16:creationId xmlns:a16="http://schemas.microsoft.com/office/drawing/2014/main" id="{83123706-A54C-4B13-BCBC-80A22985BB94}"/>
              </a:ext>
            </a:extLst>
          </p:cNvPr>
          <p:cNvSpPr txBox="1"/>
          <p:nvPr/>
        </p:nvSpPr>
        <p:spPr>
          <a:xfrm>
            <a:off x="10111408" y="4936434"/>
            <a:ext cx="15770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Calibri"/>
              </a:rPr>
              <a:t>New coefficients: 3, -2</a:t>
            </a:r>
            <a:endParaRPr lang="en-US"/>
          </a:p>
        </p:txBody>
      </p:sp>
      <p:sp>
        <p:nvSpPr>
          <p:cNvPr id="23" name="Arrow: Right 22">
            <a:extLst>
              <a:ext uri="{FF2B5EF4-FFF2-40B4-BE49-F238E27FC236}">
                <a16:creationId xmlns:a16="http://schemas.microsoft.com/office/drawing/2014/main" id="{4F36A0F8-6C91-8B63-A94C-A59AB5BF5653}"/>
              </a:ext>
            </a:extLst>
          </p:cNvPr>
          <p:cNvSpPr/>
          <p:nvPr/>
        </p:nvSpPr>
        <p:spPr>
          <a:xfrm>
            <a:off x="9660832" y="5015945"/>
            <a:ext cx="450574" cy="11926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B78A982-C0A4-9413-F7C7-CB8BB5ADC1F4}"/>
              </a:ext>
            </a:extLst>
          </p:cNvPr>
          <p:cNvSpPr txBox="1"/>
          <p:nvPr/>
        </p:nvSpPr>
        <p:spPr>
          <a:xfrm>
            <a:off x="2573979" y="4042082"/>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Times New Roman"/>
                <a:ea typeface="Calibri"/>
                <a:cs typeface="Calibri"/>
              </a:rPr>
              <a:t>6</a:t>
            </a:r>
          </a:p>
        </p:txBody>
      </p:sp>
    </p:spTree>
    <p:extLst>
      <p:ext uri="{BB962C8B-B14F-4D97-AF65-F5344CB8AC3E}">
        <p14:creationId xmlns:p14="http://schemas.microsoft.com/office/powerpoint/2010/main" val="626796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70FB4-5023-A781-D156-AE889E81C355}"/>
              </a:ext>
            </a:extLst>
          </p:cNvPr>
          <p:cNvSpPr>
            <a:spLocks noGrp="1"/>
          </p:cNvSpPr>
          <p:nvPr>
            <p:ph type="title" idx="4294967295"/>
          </p:nvPr>
        </p:nvSpPr>
        <p:spPr>
          <a:xfrm>
            <a:off x="1066800" y="320469"/>
            <a:ext cx="10058400" cy="528361"/>
          </a:xfrm>
        </p:spPr>
        <p:txBody>
          <a:bodyPr/>
          <a:lstStyle/>
          <a:p>
            <a:r>
              <a:rPr lang="en-US" sz="2800" b="1">
                <a:latin typeface="Times New Roman"/>
                <a:cs typeface="Times New Roman"/>
              </a:rPr>
              <a:t>Detection</a:t>
            </a:r>
            <a:endParaRPr lang="en-US" b="1"/>
          </a:p>
        </p:txBody>
      </p:sp>
      <p:sp>
        <p:nvSpPr>
          <p:cNvPr id="3" name="Content Placeholder 2">
            <a:extLst>
              <a:ext uri="{FF2B5EF4-FFF2-40B4-BE49-F238E27FC236}">
                <a16:creationId xmlns:a16="http://schemas.microsoft.com/office/drawing/2014/main" id="{CBAC4B4B-6B3D-BAC1-FBB8-B1E609BC6AF4}"/>
              </a:ext>
            </a:extLst>
          </p:cNvPr>
          <p:cNvSpPr>
            <a:spLocks noGrp="1"/>
          </p:cNvSpPr>
          <p:nvPr>
            <p:ph idx="4294967295"/>
          </p:nvPr>
        </p:nvSpPr>
        <p:spPr>
          <a:xfrm>
            <a:off x="1066800" y="878854"/>
            <a:ext cx="10058400" cy="2445717"/>
          </a:xfrm>
        </p:spPr>
        <p:txBody>
          <a:bodyPr vert="horz" lIns="0" tIns="45720" rIns="0" bIns="45720" rtlCol="0" anchor="t">
            <a:normAutofit/>
          </a:bodyPr>
          <a:lstStyle/>
          <a:p>
            <a:r>
              <a:rPr lang="en-US" sz="1200">
                <a:latin typeface="Times New Roman"/>
                <a:ea typeface="+mn-lt"/>
                <a:cs typeface="+mn-lt"/>
              </a:rPr>
              <a:t>The simplest method to detect steganography in files is to compare them to known originals, but this is not always possible.</a:t>
            </a:r>
            <a:endParaRPr lang="en-US" sz="1200">
              <a:cs typeface="Calibri"/>
            </a:endParaRPr>
          </a:p>
          <a:p>
            <a:r>
              <a:rPr lang="en-US" sz="1200">
                <a:latin typeface="Times New Roman"/>
                <a:ea typeface="+mn-lt"/>
                <a:cs typeface="Times New Roman"/>
              </a:rPr>
              <a:t>Steganalysis often relies on statistical analysis to detect patterns or deviations from expected statistical properties</a:t>
            </a:r>
            <a:r>
              <a:rPr lang="en-US" sz="1200" baseline="30000">
                <a:latin typeface="Times New Roman"/>
                <a:ea typeface="+mn-lt"/>
                <a:cs typeface="Times New Roman"/>
              </a:rPr>
              <a:t>7</a:t>
            </a:r>
            <a:r>
              <a:rPr lang="en-US" sz="1200">
                <a:latin typeface="Times New Roman"/>
                <a:ea typeface="+mn-lt"/>
                <a:cs typeface="Times New Roman"/>
              </a:rPr>
              <a:t>. For example, changes in the distribution of pixel values, frequency domain analysis, or other statistical measures can be indicative of hidden information. </a:t>
            </a:r>
            <a:r>
              <a:rPr lang="en-US" sz="1200">
                <a:latin typeface="Times New Roman"/>
                <a:ea typeface="+mn-lt"/>
                <a:cs typeface="+mn-lt"/>
              </a:rPr>
              <a:t>Other approaches include visual attacks, structural attacks, file format analysis and metadata examination.</a:t>
            </a:r>
          </a:p>
          <a:p>
            <a:r>
              <a:rPr lang="en-US" sz="1200">
                <a:latin typeface="Times New Roman"/>
                <a:ea typeface="+mn-lt"/>
                <a:cs typeface="+mn-lt"/>
              </a:rPr>
              <a:t>Machine learning models can be trained to recognize patterns indicative of steganography. These may include supervised learning models that learn from labeled datasets containing both normal and steganographic content.</a:t>
            </a:r>
            <a:endParaRPr lang="en-US" sz="1200">
              <a:latin typeface="Times New Roman"/>
              <a:ea typeface="Calibri"/>
              <a:cs typeface="Calibri"/>
            </a:endParaRPr>
          </a:p>
          <a:p>
            <a:r>
              <a:rPr lang="en-US" sz="1200">
                <a:latin typeface="Times New Roman"/>
                <a:ea typeface="Calibri"/>
                <a:cs typeface="Calibri"/>
              </a:rPr>
              <a:t>The visual attack is the most basic steganalysis technique there is. In unmodified images, the last bit of the values of the color channels in each pixel usually preserve the overall structure of the image. We can isolate the last bit or two in each color channel (by filling the rest of the bits with 0s) and visually inspect the result. If it seems to be completely random noise, it is most likely a sign that LSB has been used, and we are viewing the embedded message. If only the first portion of the image appears to contain random noise, while the rest preserves the structure of the image, it is certain that the there is steganographic content within the image.</a:t>
            </a:r>
          </a:p>
        </p:txBody>
      </p:sp>
      <p:pic>
        <p:nvPicPr>
          <p:cNvPr id="4" name="Picture 3">
            <a:extLst>
              <a:ext uri="{FF2B5EF4-FFF2-40B4-BE49-F238E27FC236}">
                <a16:creationId xmlns:a16="http://schemas.microsoft.com/office/drawing/2014/main" id="{F755AE7A-E0B2-71E0-EBD3-7AB79786CA1C}"/>
              </a:ext>
            </a:extLst>
          </p:cNvPr>
          <p:cNvPicPr>
            <a:picLocks noChangeAspect="1"/>
          </p:cNvPicPr>
          <p:nvPr/>
        </p:nvPicPr>
        <p:blipFill>
          <a:blip r:embed="rId2"/>
          <a:stretch>
            <a:fillRect/>
          </a:stretch>
        </p:blipFill>
        <p:spPr>
          <a:xfrm>
            <a:off x="2881463" y="3326295"/>
            <a:ext cx="2122120" cy="2676940"/>
          </a:xfrm>
          <a:prstGeom prst="rect">
            <a:avLst/>
          </a:prstGeom>
        </p:spPr>
      </p:pic>
      <p:sp>
        <p:nvSpPr>
          <p:cNvPr id="5" name="TextBox 4">
            <a:extLst>
              <a:ext uri="{FF2B5EF4-FFF2-40B4-BE49-F238E27FC236}">
                <a16:creationId xmlns:a16="http://schemas.microsoft.com/office/drawing/2014/main" id="{4F24A472-F79E-1B1F-E831-AAD51933AAF6}"/>
              </a:ext>
            </a:extLst>
          </p:cNvPr>
          <p:cNvSpPr txBox="1"/>
          <p:nvPr/>
        </p:nvSpPr>
        <p:spPr>
          <a:xfrm>
            <a:off x="3551581" y="5956852"/>
            <a:ext cx="78188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Times New Roman"/>
                <a:cs typeface="Calibri"/>
              </a:rPr>
              <a:t>Unaltered</a:t>
            </a:r>
            <a:endParaRPr lang="en-US" sz="1100" b="1">
              <a:latin typeface="Times New Roman"/>
              <a:cs typeface="Times New Roman"/>
            </a:endParaRPr>
          </a:p>
        </p:txBody>
      </p:sp>
      <p:pic>
        <p:nvPicPr>
          <p:cNvPr id="6" name="Picture 5" descr="A tree with a green border&#10;&#10;Description automatically generated">
            <a:extLst>
              <a:ext uri="{FF2B5EF4-FFF2-40B4-BE49-F238E27FC236}">
                <a16:creationId xmlns:a16="http://schemas.microsoft.com/office/drawing/2014/main" id="{DA5652A6-EFE2-DEC2-00BC-2791ADA3547E}"/>
              </a:ext>
            </a:extLst>
          </p:cNvPr>
          <p:cNvPicPr>
            <a:picLocks noChangeAspect="1"/>
          </p:cNvPicPr>
          <p:nvPr/>
        </p:nvPicPr>
        <p:blipFill>
          <a:blip r:embed="rId3"/>
          <a:stretch>
            <a:fillRect/>
          </a:stretch>
        </p:blipFill>
        <p:spPr>
          <a:xfrm>
            <a:off x="6519185" y="3326295"/>
            <a:ext cx="2122119" cy="2676941"/>
          </a:xfrm>
          <a:prstGeom prst="rect">
            <a:avLst/>
          </a:prstGeom>
        </p:spPr>
      </p:pic>
      <p:sp>
        <p:nvSpPr>
          <p:cNvPr id="8" name="TextBox 7">
            <a:extLst>
              <a:ext uri="{FF2B5EF4-FFF2-40B4-BE49-F238E27FC236}">
                <a16:creationId xmlns:a16="http://schemas.microsoft.com/office/drawing/2014/main" id="{4D24C4CB-7038-4940-4A9C-0388EB0B09B4}"/>
              </a:ext>
            </a:extLst>
          </p:cNvPr>
          <p:cNvSpPr txBox="1"/>
          <p:nvPr/>
        </p:nvSpPr>
        <p:spPr>
          <a:xfrm>
            <a:off x="6778485" y="5956851"/>
            <a:ext cx="160351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Times New Roman"/>
                <a:cs typeface="Calibri"/>
              </a:rPr>
              <a:t>Steganographic content</a:t>
            </a:r>
            <a:endParaRPr lang="en-US" sz="1100" b="1">
              <a:latin typeface="Times New Roman"/>
              <a:cs typeface="Times New Roman"/>
            </a:endParaRPr>
          </a:p>
        </p:txBody>
      </p:sp>
      <p:sp>
        <p:nvSpPr>
          <p:cNvPr id="9" name="TextBox 8">
            <a:extLst>
              <a:ext uri="{FF2B5EF4-FFF2-40B4-BE49-F238E27FC236}">
                <a16:creationId xmlns:a16="http://schemas.microsoft.com/office/drawing/2014/main" id="{7A0B0DB5-AAC5-078E-F3CC-B281DC606AC1}"/>
              </a:ext>
            </a:extLst>
          </p:cNvPr>
          <p:cNvSpPr txBox="1"/>
          <p:nvPr/>
        </p:nvSpPr>
        <p:spPr>
          <a:xfrm>
            <a:off x="4957672" y="3272267"/>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Times New Roman"/>
                <a:ea typeface="Calibri"/>
                <a:cs typeface="Calibri"/>
              </a:rPr>
              <a:t>6</a:t>
            </a:r>
          </a:p>
        </p:txBody>
      </p:sp>
      <p:sp>
        <p:nvSpPr>
          <p:cNvPr id="10" name="TextBox 9">
            <a:extLst>
              <a:ext uri="{FF2B5EF4-FFF2-40B4-BE49-F238E27FC236}">
                <a16:creationId xmlns:a16="http://schemas.microsoft.com/office/drawing/2014/main" id="{DADC1D7E-50BE-FEF9-9F1E-4D5D12226188}"/>
              </a:ext>
            </a:extLst>
          </p:cNvPr>
          <p:cNvSpPr txBox="1"/>
          <p:nvPr/>
        </p:nvSpPr>
        <p:spPr>
          <a:xfrm>
            <a:off x="8591826" y="3272266"/>
            <a:ext cx="1590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Times New Roman"/>
                <a:ea typeface="Calibri"/>
                <a:cs typeface="Calibri"/>
              </a:rPr>
              <a:t>6</a:t>
            </a:r>
          </a:p>
        </p:txBody>
      </p:sp>
    </p:spTree>
    <p:extLst>
      <p:ext uri="{BB962C8B-B14F-4D97-AF65-F5344CB8AC3E}">
        <p14:creationId xmlns:p14="http://schemas.microsoft.com/office/powerpoint/2010/main" val="53643293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{B28AF9F7-287C-6441-B9AC-DDEA69F733DC}tf10001122</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Retrospect</vt:lpstr>
      <vt:lpstr>An analysis of Digital Steganography for Image Watermarking</vt:lpstr>
      <vt:lpstr>Contents</vt:lpstr>
      <vt:lpstr>Subject description</vt:lpstr>
      <vt:lpstr>PowerPoint Presentation</vt:lpstr>
      <vt:lpstr>Justification for the chosen subject</vt:lpstr>
      <vt:lpstr>Technical details</vt:lpstr>
      <vt:lpstr>Least Significant Bit (LSB)</vt:lpstr>
      <vt:lpstr>JSTEG</vt:lpstr>
      <vt:lpstr>Detection</vt:lpstr>
      <vt:lpstr>Libraries and Packages</vt:lpstr>
      <vt:lpstr>Results</vt:lpstr>
      <vt:lpstr>JSTEG</vt:lpstr>
      <vt:lpstr>PowerPoint Presentation</vt:lpstr>
      <vt:lpstr>Conclusions</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Digital Steganography for Image Watermarking</dc:title>
  <dc:creator>Microsoft Office User</dc:creator>
  <cp:revision>1126</cp:revision>
  <dcterms:created xsi:type="dcterms:W3CDTF">2024-01-15T15:43:31Z</dcterms:created>
  <dcterms:modified xsi:type="dcterms:W3CDTF">2024-01-18T11:37:26Z</dcterms:modified>
</cp:coreProperties>
</file>